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5143500" cx="9144000"/>
  <p:notesSz cx="6858000" cy="9144000"/>
  <p:embeddedFontLst>
    <p:embeddedFont>
      <p:font typeface="Comfortaa Light"/>
      <p:regular r:id="rId50"/>
      <p:bold r:id="rId51"/>
    </p:embeddedFont>
    <p:embeddedFont>
      <p:font typeface="Roboto Thin"/>
      <p:regular r:id="rId52"/>
      <p:bold r:id="rId53"/>
      <p:italic r:id="rId54"/>
      <p:boldItalic r:id="rId55"/>
    </p:embeddedFont>
    <p:embeddedFont>
      <p:font typeface="Roboto Medium"/>
      <p:regular r:id="rId56"/>
      <p:bold r:id="rId57"/>
      <p:italic r:id="rId58"/>
      <p:boldItalic r:id="rId59"/>
    </p:embeddedFont>
    <p:embeddedFont>
      <p:font typeface="Roboto"/>
      <p:regular r:id="rId60"/>
      <p:bold r:id="rId61"/>
      <p:italic r:id="rId62"/>
      <p:boldItalic r:id="rId63"/>
    </p:embeddedFont>
    <p:embeddedFont>
      <p:font typeface="EB Garamond"/>
      <p:regular r:id="rId64"/>
      <p:bold r:id="rId65"/>
      <p:italic r:id="rId66"/>
      <p:boldItalic r:id="rId67"/>
    </p:embeddedFont>
    <p:embeddedFont>
      <p:font typeface="Comfortaa Medium"/>
      <p:regular r:id="rId68"/>
      <p:bold r:id="rId69"/>
    </p:embeddedFont>
    <p:embeddedFont>
      <p:font typeface="Comfortaa"/>
      <p:regular r:id="rId70"/>
      <p:bold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593F9FD-924E-41A6-9A6C-80944E78A6BD}">
  <a:tblStyle styleId="{5593F9FD-924E-41A6-9A6C-80944E78A6B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Comfortaa-bold.fntdata"/><Relationship Id="rId70" Type="http://schemas.openxmlformats.org/officeDocument/2006/relationships/font" Target="fonts/Comfortaa-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EBGaramond-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EBGaramond-italic.fntdata"/><Relationship Id="rId21" Type="http://schemas.openxmlformats.org/officeDocument/2006/relationships/slide" Target="slides/slide15.xml"/><Relationship Id="rId65" Type="http://schemas.openxmlformats.org/officeDocument/2006/relationships/font" Target="fonts/EBGaramond-bold.fntdata"/><Relationship Id="rId24" Type="http://schemas.openxmlformats.org/officeDocument/2006/relationships/slide" Target="slides/slide18.xml"/><Relationship Id="rId68" Type="http://schemas.openxmlformats.org/officeDocument/2006/relationships/font" Target="fonts/ComfortaaMedium-regular.fntdata"/><Relationship Id="rId23" Type="http://schemas.openxmlformats.org/officeDocument/2006/relationships/slide" Target="slides/slide17.xml"/><Relationship Id="rId67" Type="http://schemas.openxmlformats.org/officeDocument/2006/relationships/font" Target="fonts/EBGaramond-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ComfortaaMedium-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ComfortaaLight-bold.fntdata"/><Relationship Id="rId50" Type="http://schemas.openxmlformats.org/officeDocument/2006/relationships/font" Target="fonts/ComfortaaLight-regular.fntdata"/><Relationship Id="rId53" Type="http://schemas.openxmlformats.org/officeDocument/2006/relationships/font" Target="fonts/RobotoThin-bold.fntdata"/><Relationship Id="rId52" Type="http://schemas.openxmlformats.org/officeDocument/2006/relationships/font" Target="fonts/RobotoThin-regular.fntdata"/><Relationship Id="rId11" Type="http://schemas.openxmlformats.org/officeDocument/2006/relationships/slide" Target="slides/slide5.xml"/><Relationship Id="rId55" Type="http://schemas.openxmlformats.org/officeDocument/2006/relationships/font" Target="fonts/RobotoThin-boldItalic.fntdata"/><Relationship Id="rId10" Type="http://schemas.openxmlformats.org/officeDocument/2006/relationships/slide" Target="slides/slide4.xml"/><Relationship Id="rId54" Type="http://schemas.openxmlformats.org/officeDocument/2006/relationships/font" Target="fonts/RobotoThin-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5cdb4e53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5cdb4e53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5dd6d9a7b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5dd6d9a7b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5dec098d9f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5dec098d9f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dec098d9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dec098d9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5dec098d9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5dec098d9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dd6d9a7b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dd6d9a7b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5dec098d9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5dec098d9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5dec098d9f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35dec098d9f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5da55121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5da55121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5da55121c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5da55121c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552cf6525b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552cf6525b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5de158b78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5de158b78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de158b78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5de158b78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5dd6d9a7b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5dd6d9a7b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da55121c8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35da55121c8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5de158b78b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5de158b78b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5b6bf8dc2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5b6bf8dc2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5bbb59f1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5bbb59f1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5bbb59f1b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5bbb59f1b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5bbb59f1b4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5bbb59f1b4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bbb59f1b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bbb59f1b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5b6bf8dc2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5b6bf8dc2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5b6bf8dc2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5b6bf8dc2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5cdb4e53b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5cdb4e53b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cdb4e53be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5cdb4e53be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5cb2d3596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5cb2d3596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35cb2d3596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35cb2d3596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5bbb59f1b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5bbb59f1b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5cd47e66f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5cd47e66f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35cb2d3596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5cb2d359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5cb2d3596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5cb2d3596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351a189d75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51a189d75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5b6bf8dc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b6bf8dc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4e4ae917e0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4e4ae917e0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04fc628b0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04fc628b0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e4ae917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e4ae917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da80a73e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da80a73e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35b6bf8dc2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35b6bf8dc2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5cdb4e53b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5cdb4e53b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5cdb4e53be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5cdb4e53be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5cdb4e53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5cdb4e53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5cdb4e53b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5cdb4e53b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pic>
        <p:nvPicPr>
          <p:cNvPr id="20" name="Google Shape;20;p4"/>
          <p:cNvPicPr preferRelativeResize="0"/>
          <p:nvPr/>
        </p:nvPicPr>
        <p:blipFill>
          <a:blip r:embed="rId2">
            <a:alphaModFix/>
          </a:blip>
          <a:stretch>
            <a:fillRect/>
          </a:stretch>
        </p:blipFill>
        <p:spPr>
          <a:xfrm>
            <a:off x="8191500" y="173125"/>
            <a:ext cx="832900" cy="979350"/>
          </a:xfrm>
          <a:prstGeom prst="rect">
            <a:avLst/>
          </a:prstGeom>
          <a:noFill/>
          <a:ln>
            <a:noFill/>
          </a:ln>
          <a:effectLst>
            <a:outerShdw blurRad="57150" rotWithShape="0" algn="bl" dir="5400000" dist="19050">
              <a:srgbClr val="000000">
                <a:alpha val="50000"/>
              </a:srgbClr>
            </a:outerShdw>
          </a:effectLst>
        </p:spPr>
      </p:pic>
      <p:pic>
        <p:nvPicPr>
          <p:cNvPr id="21" name="Google Shape;21;p4"/>
          <p:cNvPicPr preferRelativeResize="0"/>
          <p:nvPr/>
        </p:nvPicPr>
        <p:blipFill rotWithShape="1">
          <a:blip r:embed="rId3">
            <a:alphaModFix/>
          </a:blip>
          <a:srcRect b="47673" l="55262" r="7874" t="42442"/>
          <a:stretch/>
        </p:blipFill>
        <p:spPr>
          <a:xfrm>
            <a:off x="0" y="0"/>
            <a:ext cx="2983326" cy="529651"/>
          </a:xfrm>
          <a:prstGeom prst="rect">
            <a:avLst/>
          </a:prstGeom>
          <a:noFill/>
          <a:ln>
            <a:noFill/>
          </a:ln>
        </p:spPr>
      </p:pic>
      <p:pic>
        <p:nvPicPr>
          <p:cNvPr id="22" name="Google Shape;22;p4"/>
          <p:cNvPicPr preferRelativeResize="0"/>
          <p:nvPr/>
        </p:nvPicPr>
        <p:blipFill rotWithShape="1">
          <a:blip r:embed="rId3">
            <a:alphaModFix/>
          </a:blip>
          <a:srcRect b="47673" l="7968" r="57339" t="42442"/>
          <a:stretch/>
        </p:blipFill>
        <p:spPr>
          <a:xfrm>
            <a:off x="6336300" y="4613850"/>
            <a:ext cx="2807700" cy="5296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13.png"/><Relationship Id="rId5" Type="http://schemas.openxmlformats.org/officeDocument/2006/relationships/image" Target="../media/image16.jpg"/><Relationship Id="rId6" Type="http://schemas.openxmlformats.org/officeDocument/2006/relationships/image" Target="../media/image18.jpg"/><Relationship Id="rId7" Type="http://schemas.openxmlformats.org/officeDocument/2006/relationships/image" Target="../media/image2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56" name="Shape 56"/>
        <p:cNvGrpSpPr/>
        <p:nvPr/>
      </p:nvGrpSpPr>
      <p:grpSpPr>
        <a:xfrm>
          <a:off x="0" y="0"/>
          <a:ext cx="0" cy="0"/>
          <a:chOff x="0" y="0"/>
          <a:chExt cx="0" cy="0"/>
        </a:xfrm>
      </p:grpSpPr>
      <p:sp>
        <p:nvSpPr>
          <p:cNvPr id="57" name="Google Shape;57;p13"/>
          <p:cNvSpPr txBox="1"/>
          <p:nvPr>
            <p:ph type="ctrTitle"/>
          </p:nvPr>
        </p:nvSpPr>
        <p:spPr>
          <a:xfrm>
            <a:off x="311683" y="91652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ca">
                <a:solidFill>
                  <a:schemeClr val="lt1"/>
                </a:solidFill>
                <a:latin typeface="Comfortaa Medium"/>
                <a:ea typeface="Comfortaa Medium"/>
                <a:cs typeface="Comfortaa Medium"/>
                <a:sym typeface="Comfortaa Medium"/>
              </a:rPr>
              <a:t>Elite Supplements</a:t>
            </a:r>
            <a:endParaRPr>
              <a:solidFill>
                <a:schemeClr val="lt1"/>
              </a:solidFill>
              <a:latin typeface="Comfortaa Medium"/>
              <a:ea typeface="Comfortaa Medium"/>
              <a:cs typeface="Comfortaa Medium"/>
              <a:sym typeface="Comfortaa Medium"/>
            </a:endParaRPr>
          </a:p>
        </p:txBody>
      </p:sp>
      <p:sp>
        <p:nvSpPr>
          <p:cNvPr id="58" name="Google Shape;58;p13"/>
          <p:cNvSpPr txBox="1"/>
          <p:nvPr>
            <p:ph idx="1" type="subTitle"/>
          </p:nvPr>
        </p:nvSpPr>
        <p:spPr>
          <a:xfrm>
            <a:off x="6519075" y="3454625"/>
            <a:ext cx="2313300" cy="1016100"/>
          </a:xfrm>
          <a:prstGeom prst="rect">
            <a:avLst/>
          </a:prstGeom>
        </p:spPr>
        <p:txBody>
          <a:bodyPr anchorCtr="0" anchor="t" bIns="91425" lIns="91425" spcFirstLastPara="1" rIns="91425" wrap="square" tIns="91425">
            <a:normAutofit lnSpcReduction="10000"/>
          </a:bodyPr>
          <a:lstStyle/>
          <a:p>
            <a:pPr indent="0" lvl="0" marL="0" rtl="0" algn="r">
              <a:lnSpc>
                <a:spcPct val="115000"/>
              </a:lnSpc>
              <a:spcBef>
                <a:spcPts val="0"/>
              </a:spcBef>
              <a:spcAft>
                <a:spcPts val="0"/>
              </a:spcAft>
              <a:buClr>
                <a:schemeClr val="dk1"/>
              </a:buClr>
              <a:buSzPts val="523"/>
              <a:buFont typeface="Arial"/>
              <a:buNone/>
            </a:pPr>
            <a:r>
              <a:rPr lang="ca" sz="1300">
                <a:solidFill>
                  <a:schemeClr val="lt1"/>
                </a:solidFill>
                <a:latin typeface="Comfortaa Light"/>
                <a:ea typeface="Comfortaa Light"/>
                <a:cs typeface="Comfortaa Light"/>
                <a:sym typeface="Comfortaa Light"/>
              </a:rPr>
              <a:t>Font I Cabarrocas, Marc</a:t>
            </a:r>
            <a:endParaRPr sz="1300">
              <a:solidFill>
                <a:schemeClr val="lt1"/>
              </a:solidFill>
              <a:latin typeface="Comfortaa Light"/>
              <a:ea typeface="Comfortaa Light"/>
              <a:cs typeface="Comfortaa Light"/>
              <a:sym typeface="Comfortaa Light"/>
            </a:endParaRPr>
          </a:p>
          <a:p>
            <a:pPr indent="0" lvl="0" marL="0" rtl="0" algn="r">
              <a:lnSpc>
                <a:spcPct val="115000"/>
              </a:lnSpc>
              <a:spcBef>
                <a:spcPts val="0"/>
              </a:spcBef>
              <a:spcAft>
                <a:spcPts val="0"/>
              </a:spcAft>
              <a:buClr>
                <a:schemeClr val="dk1"/>
              </a:buClr>
              <a:buSzPts val="523"/>
              <a:buFont typeface="Arial"/>
              <a:buNone/>
            </a:pPr>
            <a:r>
              <a:rPr lang="ca" sz="1300">
                <a:solidFill>
                  <a:schemeClr val="lt1"/>
                </a:solidFill>
                <a:latin typeface="Comfortaa Light"/>
                <a:ea typeface="Comfortaa Light"/>
                <a:cs typeface="Comfortaa Light"/>
                <a:sym typeface="Comfortaa Light"/>
              </a:rPr>
              <a:t>Monente Serra, Xavi</a:t>
            </a:r>
            <a:endParaRPr sz="1300">
              <a:solidFill>
                <a:schemeClr val="lt1"/>
              </a:solidFill>
              <a:latin typeface="Comfortaa Light"/>
              <a:ea typeface="Comfortaa Light"/>
              <a:cs typeface="Comfortaa Light"/>
              <a:sym typeface="Comfortaa Light"/>
            </a:endParaRPr>
          </a:p>
          <a:p>
            <a:pPr indent="0" lvl="0" marL="0" rtl="0" algn="r">
              <a:lnSpc>
                <a:spcPct val="115000"/>
              </a:lnSpc>
              <a:spcBef>
                <a:spcPts val="0"/>
              </a:spcBef>
              <a:spcAft>
                <a:spcPts val="0"/>
              </a:spcAft>
              <a:buClr>
                <a:schemeClr val="dk1"/>
              </a:buClr>
              <a:buSzPts val="523"/>
              <a:buFont typeface="Arial"/>
              <a:buNone/>
            </a:pPr>
            <a:r>
              <a:rPr lang="ca" sz="1300">
                <a:solidFill>
                  <a:schemeClr val="lt1"/>
                </a:solidFill>
                <a:latin typeface="Comfortaa Light"/>
                <a:ea typeface="Comfortaa Light"/>
                <a:cs typeface="Comfortaa Light"/>
                <a:sym typeface="Comfortaa Light"/>
              </a:rPr>
              <a:t>Pomykalski, Piotr</a:t>
            </a:r>
            <a:endParaRPr sz="1300">
              <a:solidFill>
                <a:schemeClr val="lt1"/>
              </a:solidFill>
              <a:latin typeface="Comfortaa Light"/>
              <a:ea typeface="Comfortaa Light"/>
              <a:cs typeface="Comfortaa Light"/>
              <a:sym typeface="Comfortaa Light"/>
            </a:endParaRPr>
          </a:p>
          <a:p>
            <a:pPr indent="0" lvl="0" marL="0" rtl="0" algn="r">
              <a:lnSpc>
                <a:spcPct val="115000"/>
              </a:lnSpc>
              <a:spcBef>
                <a:spcPts val="0"/>
              </a:spcBef>
              <a:spcAft>
                <a:spcPts val="0"/>
              </a:spcAft>
              <a:buClr>
                <a:schemeClr val="dk1"/>
              </a:buClr>
              <a:buSzPts val="523"/>
              <a:buFont typeface="Arial"/>
              <a:buNone/>
            </a:pPr>
            <a:r>
              <a:rPr lang="ca" sz="1300">
                <a:solidFill>
                  <a:schemeClr val="lt1"/>
                </a:solidFill>
                <a:latin typeface="Comfortaa Light"/>
                <a:ea typeface="Comfortaa Light"/>
                <a:cs typeface="Comfortaa Light"/>
                <a:sym typeface="Comfortaa Light"/>
              </a:rPr>
              <a:t>Román Mendoza, Diego</a:t>
            </a:r>
            <a:endParaRPr sz="2600"/>
          </a:p>
        </p:txBody>
      </p:sp>
      <p:pic>
        <p:nvPicPr>
          <p:cNvPr id="59" name="Google Shape;59;p13"/>
          <p:cNvPicPr preferRelativeResize="0"/>
          <p:nvPr/>
        </p:nvPicPr>
        <p:blipFill>
          <a:blip r:embed="rId3">
            <a:alphaModFix/>
          </a:blip>
          <a:stretch>
            <a:fillRect/>
          </a:stretch>
        </p:blipFill>
        <p:spPr>
          <a:xfrm>
            <a:off x="3846500" y="281375"/>
            <a:ext cx="1451018" cy="1706150"/>
          </a:xfrm>
          <a:prstGeom prst="rect">
            <a:avLst/>
          </a:prstGeom>
          <a:noFill/>
          <a:ln>
            <a:noFill/>
          </a:ln>
          <a:effectLst>
            <a:outerShdw blurRad="57150" rotWithShape="0" algn="bl" dir="5400000" dist="19050">
              <a:srgbClr val="000000">
                <a:alpha val="50000"/>
              </a:srgbClr>
            </a:outerShdw>
          </a:effectLst>
        </p:spPr>
      </p:pic>
      <p:pic>
        <p:nvPicPr>
          <p:cNvPr id="60" name="Google Shape;60;p13"/>
          <p:cNvPicPr preferRelativeResize="0"/>
          <p:nvPr/>
        </p:nvPicPr>
        <p:blipFill rotWithShape="1">
          <a:blip r:embed="rId4">
            <a:alphaModFix/>
          </a:blip>
          <a:srcRect b="47673" l="7969" r="7876" t="42442"/>
          <a:stretch/>
        </p:blipFill>
        <p:spPr>
          <a:xfrm>
            <a:off x="1166650" y="2969125"/>
            <a:ext cx="6810650" cy="5296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19" name="Shape 119"/>
        <p:cNvGrpSpPr/>
        <p:nvPr/>
      </p:nvGrpSpPr>
      <p:grpSpPr>
        <a:xfrm>
          <a:off x="0" y="0"/>
          <a:ext cx="0" cy="0"/>
          <a:chOff x="0" y="0"/>
          <a:chExt cx="0" cy="0"/>
        </a:xfrm>
      </p:grpSpPr>
      <p:sp>
        <p:nvSpPr>
          <p:cNvPr id="120" name="Google Shape;120;p22"/>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Campañas</a:t>
            </a:r>
            <a:endParaRPr sz="3020">
              <a:solidFill>
                <a:schemeClr val="lt1"/>
              </a:solidFill>
              <a:latin typeface="Comfortaa"/>
              <a:ea typeface="Comfortaa"/>
              <a:cs typeface="Comfortaa"/>
              <a:sym typeface="Comfortaa"/>
            </a:endParaRPr>
          </a:p>
        </p:txBody>
      </p:sp>
      <p:graphicFrame>
        <p:nvGraphicFramePr>
          <p:cNvPr id="121" name="Google Shape;121;p22"/>
          <p:cNvGraphicFramePr/>
          <p:nvPr/>
        </p:nvGraphicFramePr>
        <p:xfrm>
          <a:off x="353750" y="1117213"/>
          <a:ext cx="3000000" cy="3000000"/>
        </p:xfrm>
        <a:graphic>
          <a:graphicData uri="http://schemas.openxmlformats.org/drawingml/2006/table">
            <a:tbl>
              <a:tblPr>
                <a:noFill/>
                <a:tableStyleId>{5593F9FD-924E-41A6-9A6C-80944E78A6BD}</a:tableStyleId>
              </a:tblPr>
              <a:tblGrid>
                <a:gridCol w="520525"/>
                <a:gridCol w="1140250"/>
                <a:gridCol w="735175"/>
                <a:gridCol w="895800"/>
                <a:gridCol w="1558275"/>
                <a:gridCol w="777450"/>
                <a:gridCol w="1001100"/>
                <a:gridCol w="819550"/>
                <a:gridCol w="382850"/>
                <a:gridCol w="605525"/>
              </a:tblGrid>
              <a:tr h="676325">
                <a:tc>
                  <a:txBody>
                    <a:bodyPr/>
                    <a:lstStyle/>
                    <a:p>
                      <a:pPr indent="0" lvl="0" marL="0" rtl="0" algn="ctr">
                        <a:spcBef>
                          <a:spcPts val="0"/>
                        </a:spcBef>
                        <a:spcAft>
                          <a:spcPts val="0"/>
                        </a:spcAft>
                        <a:buNone/>
                      </a:pPr>
                      <a:r>
                        <a:rPr b="1" lang="ca" sz="1000">
                          <a:solidFill>
                            <a:srgbClr val="FFFFFF"/>
                          </a:solidFill>
                        </a:rPr>
                        <a:t>ID</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NOMBRE</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VISITAS</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TÁCTICAS</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OBJETIVO</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RRSS</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PÚBLICO</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FECHA</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PG</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OTC</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r>
              <a:tr h="913450">
                <a:tc>
                  <a:txBody>
                    <a:bodyPr/>
                    <a:lstStyle/>
                    <a:p>
                      <a:pPr indent="0" lvl="0" marL="0" rtl="0" algn="ctr">
                        <a:spcBef>
                          <a:spcPts val="0"/>
                        </a:spcBef>
                        <a:spcAft>
                          <a:spcPts val="0"/>
                        </a:spcAft>
                        <a:buNone/>
                      </a:pPr>
                      <a:r>
                        <a:rPr lang="ca" sz="1000">
                          <a:solidFill>
                            <a:srgbClr val="FFFFFF"/>
                          </a:solidFill>
                        </a:rPr>
                        <a:t>PEE</a:t>
                      </a:r>
                      <a:endParaRPr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PRESENCIA EN ÉPOCA DE EXÁMENES</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200">
                          <a:solidFill>
                            <a:srgbClr val="FFFFFF"/>
                          </a:solidFill>
                        </a:rPr>
                        <a:t>67.969</a:t>
                      </a:r>
                      <a:endParaRPr sz="12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A</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Clr>
                          <a:schemeClr val="dk1"/>
                        </a:buClr>
                        <a:buSzPts val="1100"/>
                        <a:buFont typeface="Arial"/>
                        <a:buNone/>
                      </a:pPr>
                      <a:r>
                        <a:rPr lang="ca" sz="900">
                          <a:solidFill>
                            <a:srgbClr val="FFFFFF"/>
                          </a:solidFill>
                        </a:rPr>
                        <a:t>Promocionar suplementos para concentración y rendimiento mental</a:t>
                      </a:r>
                      <a:endParaRPr sz="900">
                        <a:solidFill>
                          <a:srgbClr val="FFFFFF"/>
                        </a:solidFill>
                      </a:endParaRPr>
                    </a:p>
                    <a:p>
                      <a:pPr indent="0" lvl="0" marL="0" rtl="0" algn="l">
                        <a:spcBef>
                          <a:spcPts val="0"/>
                        </a:spcBef>
                        <a:spcAft>
                          <a:spcPts val="0"/>
                        </a:spcAft>
                        <a:buNone/>
                      </a:pPr>
                      <a:r>
                        <a:rPr lang="ca" sz="900">
                          <a:solidFill>
                            <a:srgbClr val="FFFFFF"/>
                          </a:solidFill>
                        </a:rPr>
                        <a:t>Generar awareness sobre beneficios cognitivos de ciertos productos</a:t>
                      </a:r>
                      <a:endParaRPr sz="9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Instagram</a:t>
                      </a:r>
                      <a:endParaRPr sz="1000">
                        <a:solidFill>
                          <a:srgbClr val="FFFFFF"/>
                        </a:solidFill>
                      </a:endParaRPr>
                    </a:p>
                    <a:p>
                      <a:pPr indent="0" lvl="0" marL="0" rtl="0" algn="l">
                        <a:spcBef>
                          <a:spcPts val="0"/>
                        </a:spcBef>
                        <a:spcAft>
                          <a:spcPts val="0"/>
                        </a:spcAft>
                        <a:buNone/>
                      </a:pPr>
                      <a:r>
                        <a:rPr lang="ca" sz="1000">
                          <a:solidFill>
                            <a:srgbClr val="FFFFFF"/>
                          </a:solidFill>
                        </a:rPr>
                        <a:t>YouTube</a:t>
                      </a:r>
                      <a:endParaRPr sz="1000">
                        <a:solidFill>
                          <a:srgbClr val="FFFFFF"/>
                        </a:solidFill>
                      </a:endParaRPr>
                    </a:p>
                    <a:p>
                      <a:pPr indent="0" lvl="0" marL="0" rtl="0" algn="l">
                        <a:spcBef>
                          <a:spcPts val="0"/>
                        </a:spcBef>
                        <a:spcAft>
                          <a:spcPts val="0"/>
                        </a:spcAft>
                        <a:buNone/>
                      </a:pPr>
                      <a:r>
                        <a:rPr lang="ca" sz="1000">
                          <a:solidFill>
                            <a:srgbClr val="FFFFFF"/>
                          </a:solidFill>
                        </a:rPr>
                        <a:t>TikTok</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18-26 años</a:t>
                      </a:r>
                      <a:endParaRPr sz="1000">
                        <a:solidFill>
                          <a:srgbClr val="FFFFFF"/>
                        </a:solidFill>
                      </a:endParaRPr>
                    </a:p>
                    <a:p>
                      <a:pPr indent="0" lvl="0" marL="0" rtl="0" algn="l">
                        <a:spcBef>
                          <a:spcPts val="0"/>
                        </a:spcBef>
                        <a:spcAft>
                          <a:spcPts val="0"/>
                        </a:spcAft>
                        <a:buNone/>
                      </a:pPr>
                      <a:r>
                        <a:rPr lang="ca" sz="1000">
                          <a:solidFill>
                            <a:srgbClr val="FFFFFF"/>
                          </a:solidFill>
                        </a:rPr>
                        <a:t>PA medio</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MAY - JUN / NOV- DIC</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PI</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OTC1, OTC2</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913450">
                <a:tc>
                  <a:txBody>
                    <a:bodyPr/>
                    <a:lstStyle/>
                    <a:p>
                      <a:pPr indent="0" lvl="0" marL="0" rtl="0" algn="ctr">
                        <a:spcBef>
                          <a:spcPts val="0"/>
                        </a:spcBef>
                        <a:spcAft>
                          <a:spcPts val="0"/>
                        </a:spcAft>
                        <a:buNone/>
                      </a:pPr>
                      <a:r>
                        <a:rPr lang="ca" sz="1000">
                          <a:solidFill>
                            <a:srgbClr val="FFFFFF"/>
                          </a:solidFill>
                        </a:rPr>
                        <a:t>CPJ</a:t>
                      </a:r>
                      <a:endParaRPr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CONECTANDO CON PÚBLICO JOVEN</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200">
                          <a:solidFill>
                            <a:srgbClr val="FFFFFF"/>
                          </a:solidFill>
                        </a:rPr>
                        <a:t>27.752</a:t>
                      </a:r>
                      <a:endParaRPr sz="12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A</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Clr>
                          <a:schemeClr val="dk1"/>
                        </a:buClr>
                        <a:buSzPts val="1100"/>
                        <a:buFont typeface="Arial"/>
                        <a:buNone/>
                      </a:pPr>
                      <a:r>
                        <a:rPr lang="ca" sz="900">
                          <a:solidFill>
                            <a:srgbClr val="FFFFFF"/>
                          </a:solidFill>
                        </a:rPr>
                        <a:t>Aumentar engagement con Gen Z mediante contenido viral</a:t>
                      </a:r>
                      <a:endParaRPr sz="900">
                        <a:solidFill>
                          <a:srgbClr val="FFFFFF"/>
                        </a:solidFill>
                      </a:endParaRPr>
                    </a:p>
                    <a:p>
                      <a:pPr indent="0" lvl="0" marL="0" rtl="0" algn="l">
                        <a:spcBef>
                          <a:spcPts val="0"/>
                        </a:spcBef>
                        <a:spcAft>
                          <a:spcPts val="0"/>
                        </a:spcAft>
                        <a:buClr>
                          <a:schemeClr val="dk1"/>
                        </a:buClr>
                        <a:buSzPts val="1100"/>
                        <a:buFont typeface="Arial"/>
                        <a:buNone/>
                      </a:pPr>
                      <a:r>
                        <a:rPr lang="ca" sz="900">
                          <a:solidFill>
                            <a:srgbClr val="FFFFFF"/>
                          </a:solidFill>
                        </a:rPr>
                        <a:t>Construir comunidad de jóvenes atletas y fitness enthusiasts</a:t>
                      </a:r>
                      <a:endParaRPr sz="9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chemeClr val="lt1"/>
                          </a:solidFill>
                        </a:rPr>
                        <a:t>Instagram</a:t>
                      </a:r>
                      <a:endParaRPr sz="1000">
                        <a:solidFill>
                          <a:schemeClr val="lt1"/>
                        </a:solidFill>
                      </a:endParaRPr>
                    </a:p>
                    <a:p>
                      <a:pPr indent="0" lvl="0" marL="0" rtl="0" algn="l">
                        <a:spcBef>
                          <a:spcPts val="0"/>
                        </a:spcBef>
                        <a:spcAft>
                          <a:spcPts val="0"/>
                        </a:spcAft>
                        <a:buNone/>
                      </a:pPr>
                      <a:r>
                        <a:rPr lang="ca" sz="1000">
                          <a:solidFill>
                            <a:schemeClr val="lt1"/>
                          </a:solidFill>
                        </a:rPr>
                        <a:t>TikTok</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YouTube</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18-30 </a:t>
                      </a:r>
                      <a:r>
                        <a:rPr lang="ca" sz="1000">
                          <a:solidFill>
                            <a:schemeClr val="lt1"/>
                          </a:solidFill>
                        </a:rPr>
                        <a:t>años</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PA medio</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ABR - SEP</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PI</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OTC1, OTC2, OTC3</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913450">
                <a:tc>
                  <a:txBody>
                    <a:bodyPr/>
                    <a:lstStyle/>
                    <a:p>
                      <a:pPr indent="0" lvl="0" marL="0" rtl="0" algn="ctr">
                        <a:spcBef>
                          <a:spcPts val="0"/>
                        </a:spcBef>
                        <a:spcAft>
                          <a:spcPts val="0"/>
                        </a:spcAft>
                        <a:buNone/>
                      </a:pPr>
                      <a:r>
                        <a:rPr lang="ca" sz="1000">
                          <a:solidFill>
                            <a:srgbClr val="FFFFFF"/>
                          </a:solidFill>
                        </a:rPr>
                        <a:t>BW</a:t>
                      </a:r>
                      <a:endParaRPr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BLACK WEEKS</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200">
                          <a:solidFill>
                            <a:srgbClr val="FFFFFF"/>
                          </a:solidFill>
                        </a:rPr>
                        <a:t>47.320</a:t>
                      </a:r>
                      <a:endParaRPr sz="12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A</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Clr>
                          <a:schemeClr val="dk1"/>
                        </a:buClr>
                        <a:buSzPts val="1100"/>
                        <a:buFont typeface="Arial"/>
                        <a:buNone/>
                      </a:pPr>
                      <a:r>
                        <a:rPr lang="ca" sz="900">
                          <a:solidFill>
                            <a:srgbClr val="FFFFFF"/>
                          </a:solidFill>
                        </a:rPr>
                        <a:t>Maximizar conversiones con ofertas flash exclusivas</a:t>
                      </a:r>
                      <a:endParaRPr sz="900">
                        <a:solidFill>
                          <a:srgbClr val="FFFFFF"/>
                        </a:solidFill>
                      </a:endParaRPr>
                    </a:p>
                    <a:p>
                      <a:pPr indent="0" lvl="0" marL="0" rtl="0" algn="l">
                        <a:spcBef>
                          <a:spcPts val="0"/>
                        </a:spcBef>
                        <a:spcAft>
                          <a:spcPts val="0"/>
                        </a:spcAft>
                        <a:buNone/>
                      </a:pPr>
                      <a:r>
                        <a:rPr lang="ca" sz="900">
                          <a:solidFill>
                            <a:srgbClr val="FFFFFF"/>
                          </a:solidFill>
                        </a:rPr>
                        <a:t>Impulsar ventas de fin de año con descuentos atractivos</a:t>
                      </a:r>
                      <a:endParaRPr sz="9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chemeClr val="lt1"/>
                          </a:solidFill>
                        </a:rPr>
                        <a:t>Instagram</a:t>
                      </a:r>
                      <a:endParaRPr sz="1000">
                        <a:solidFill>
                          <a:schemeClr val="lt1"/>
                        </a:solidFill>
                      </a:endParaRPr>
                    </a:p>
                    <a:p>
                      <a:pPr indent="0" lvl="0" marL="0" rtl="0" algn="l">
                        <a:spcBef>
                          <a:spcPts val="0"/>
                        </a:spcBef>
                        <a:spcAft>
                          <a:spcPts val="0"/>
                        </a:spcAft>
                        <a:buNone/>
                      </a:pPr>
                      <a:r>
                        <a:rPr lang="ca" sz="1000">
                          <a:solidFill>
                            <a:schemeClr val="lt1"/>
                          </a:solidFill>
                        </a:rPr>
                        <a:t>X</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TikTok</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24-50 </a:t>
                      </a:r>
                      <a:r>
                        <a:rPr lang="ca" sz="1000">
                          <a:solidFill>
                            <a:schemeClr val="lt1"/>
                          </a:solidFill>
                        </a:rPr>
                        <a:t>años</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PA medio/alto</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NOV</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PL</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OTC1, OTC2</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25" name="Shape 125"/>
        <p:cNvGrpSpPr/>
        <p:nvPr/>
      </p:nvGrpSpPr>
      <p:grpSpPr>
        <a:xfrm>
          <a:off x="0" y="0"/>
          <a:ext cx="0" cy="0"/>
          <a:chOff x="0" y="0"/>
          <a:chExt cx="0" cy="0"/>
        </a:xfrm>
      </p:grpSpPr>
      <p:sp>
        <p:nvSpPr>
          <p:cNvPr id="126" name="Google Shape;126;p23"/>
          <p:cNvSpPr txBox="1"/>
          <p:nvPr/>
        </p:nvSpPr>
        <p:spPr>
          <a:xfrm>
            <a:off x="700650" y="2187000"/>
            <a:ext cx="7742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3800">
                <a:solidFill>
                  <a:srgbClr val="FFFFFF"/>
                </a:solidFill>
                <a:latin typeface="Comfortaa"/>
                <a:ea typeface="Comfortaa"/>
                <a:cs typeface="Comfortaa"/>
                <a:sym typeface="Comfortaa"/>
              </a:rPr>
              <a:t>Objetivos Tácticos</a:t>
            </a:r>
            <a:endParaRPr sz="3800">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30" name="Shape 130"/>
        <p:cNvGrpSpPr/>
        <p:nvPr/>
      </p:nvGrpSpPr>
      <p:grpSpPr>
        <a:xfrm>
          <a:off x="0" y="0"/>
          <a:ext cx="0" cy="0"/>
          <a:chOff x="0" y="0"/>
          <a:chExt cx="0" cy="0"/>
        </a:xfrm>
      </p:grpSpPr>
      <p:graphicFrame>
        <p:nvGraphicFramePr>
          <p:cNvPr id="131" name="Google Shape;131;p24"/>
          <p:cNvGraphicFramePr/>
          <p:nvPr/>
        </p:nvGraphicFramePr>
        <p:xfrm>
          <a:off x="2386025" y="537300"/>
          <a:ext cx="3000000" cy="3000000"/>
        </p:xfrm>
        <a:graphic>
          <a:graphicData uri="http://schemas.openxmlformats.org/drawingml/2006/table">
            <a:tbl>
              <a:tblPr>
                <a:noFill/>
                <a:tableStyleId>{5593F9FD-924E-41A6-9A6C-80944E78A6BD}</a:tableStyleId>
              </a:tblPr>
              <a:tblGrid>
                <a:gridCol w="791250"/>
                <a:gridCol w="1407325"/>
                <a:gridCol w="1218725"/>
                <a:gridCol w="954625"/>
              </a:tblGrid>
              <a:tr h="306100">
                <a:tc>
                  <a:txBody>
                    <a:bodyPr/>
                    <a:lstStyle/>
                    <a:p>
                      <a:pPr indent="0" lvl="0" marL="0" rtl="0" algn="ctr">
                        <a:spcBef>
                          <a:spcPts val="0"/>
                        </a:spcBef>
                        <a:spcAft>
                          <a:spcPts val="0"/>
                        </a:spcAft>
                        <a:buNone/>
                      </a:pPr>
                      <a:r>
                        <a:rPr b="1" lang="ca" sz="1500">
                          <a:solidFill>
                            <a:srgbClr val="FFFFFF"/>
                          </a:solidFill>
                        </a:rPr>
                        <a:t>ID</a:t>
                      </a:r>
                      <a:endParaRPr b="1" sz="15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500">
                          <a:solidFill>
                            <a:srgbClr val="FFFFFF"/>
                          </a:solidFill>
                        </a:rPr>
                        <a:t>OBJETIVO</a:t>
                      </a:r>
                      <a:endParaRPr b="1" sz="15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500">
                          <a:solidFill>
                            <a:srgbClr val="FFFFFF"/>
                          </a:solidFill>
                        </a:rPr>
                        <a:t>ON</a:t>
                      </a:r>
                      <a:endParaRPr b="1" sz="15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500">
                          <a:solidFill>
                            <a:srgbClr val="FFFFFF"/>
                          </a:solidFill>
                        </a:rPr>
                        <a:t>TdC</a:t>
                      </a:r>
                      <a:endParaRPr b="1" sz="15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r>
              <a:tr h="612225">
                <a:tc>
                  <a:txBody>
                    <a:bodyPr/>
                    <a:lstStyle/>
                    <a:p>
                      <a:pPr indent="0" lvl="0" marL="0" rtl="0" algn="ctr">
                        <a:spcBef>
                          <a:spcPts val="0"/>
                        </a:spcBef>
                        <a:spcAft>
                          <a:spcPts val="0"/>
                        </a:spcAft>
                        <a:buNone/>
                      </a:pPr>
                      <a:r>
                        <a:rPr lang="ca" sz="1200">
                          <a:solidFill>
                            <a:srgbClr val="FFFFFF"/>
                          </a:solidFill>
                        </a:rPr>
                        <a:t>OTC1</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83 000 de compras completadas por usuarios en 1 año</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ON1</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47%</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524750">
                <a:tc>
                  <a:txBody>
                    <a:bodyPr/>
                    <a:lstStyle/>
                    <a:p>
                      <a:pPr indent="0" lvl="0" marL="0" rtl="0" algn="ctr">
                        <a:spcBef>
                          <a:spcPts val="0"/>
                        </a:spcBef>
                        <a:spcAft>
                          <a:spcPts val="0"/>
                        </a:spcAft>
                        <a:buNone/>
                      </a:pPr>
                      <a:r>
                        <a:rPr lang="ca" sz="1200">
                          <a:solidFill>
                            <a:srgbClr val="FFFFFF"/>
                          </a:solidFill>
                        </a:rPr>
                        <a:t>OTC2</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Alcanzar 60 450 total de registros en 1 año</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ON2</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16%</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962025">
                <a:tc>
                  <a:txBody>
                    <a:bodyPr/>
                    <a:lstStyle/>
                    <a:p>
                      <a:pPr indent="0" lvl="0" marL="0" rtl="0" algn="ctr">
                        <a:spcBef>
                          <a:spcPts val="0"/>
                        </a:spcBef>
                        <a:spcAft>
                          <a:spcPts val="0"/>
                        </a:spcAft>
                        <a:buNone/>
                      </a:pPr>
                      <a:r>
                        <a:rPr lang="ca" sz="1200">
                          <a:solidFill>
                            <a:srgbClr val="FFFFFF"/>
                          </a:solidFill>
                        </a:rPr>
                        <a:t>OTC3</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23 000 de crecimiento de seguidores en RRSS (Instagram + TikTok) en 12 meses</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ON3</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23%</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437275">
                <a:tc>
                  <a:txBody>
                    <a:bodyPr/>
                    <a:lstStyle/>
                    <a:p>
                      <a:pPr indent="0" lvl="0" marL="0" rtl="0" algn="ctr">
                        <a:spcBef>
                          <a:spcPts val="0"/>
                        </a:spcBef>
                        <a:spcAft>
                          <a:spcPts val="0"/>
                        </a:spcAft>
                        <a:buNone/>
                      </a:pPr>
                      <a:r>
                        <a:rPr lang="ca" sz="1200">
                          <a:solidFill>
                            <a:srgbClr val="FFFFFF"/>
                          </a:solidFill>
                        </a:rPr>
                        <a:t>OTC4</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5 000 clientes recurrentes en 1 año</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ON4</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rgbClr val="FFFFFF"/>
                          </a:solidFill>
                        </a:rPr>
                        <a:t>19%</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35" name="Shape 135"/>
        <p:cNvGrpSpPr/>
        <p:nvPr/>
      </p:nvGrpSpPr>
      <p:grpSpPr>
        <a:xfrm>
          <a:off x="0" y="0"/>
          <a:ext cx="0" cy="0"/>
          <a:chOff x="0" y="0"/>
          <a:chExt cx="0" cy="0"/>
        </a:xfrm>
      </p:grpSpPr>
      <p:graphicFrame>
        <p:nvGraphicFramePr>
          <p:cNvPr id="136" name="Google Shape;136;p25"/>
          <p:cNvGraphicFramePr/>
          <p:nvPr/>
        </p:nvGraphicFramePr>
        <p:xfrm>
          <a:off x="16050" y="209988"/>
          <a:ext cx="3000000" cy="3000000"/>
        </p:xfrm>
        <a:graphic>
          <a:graphicData uri="http://schemas.openxmlformats.org/drawingml/2006/table">
            <a:tbl>
              <a:tblPr>
                <a:noFill/>
                <a:tableStyleId>{5593F9FD-924E-41A6-9A6C-80944E78A6BD}</a:tableStyleId>
              </a:tblPr>
              <a:tblGrid>
                <a:gridCol w="797875"/>
                <a:gridCol w="677925"/>
                <a:gridCol w="719500"/>
                <a:gridCol w="628725"/>
                <a:gridCol w="661850"/>
                <a:gridCol w="617725"/>
                <a:gridCol w="683950"/>
                <a:gridCol w="683950"/>
                <a:gridCol w="683950"/>
                <a:gridCol w="683950"/>
                <a:gridCol w="683950"/>
                <a:gridCol w="789275"/>
                <a:gridCol w="799275"/>
              </a:tblGrid>
              <a:tr h="61370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ENE</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FEB</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MAR</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ABR</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MAY</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JUN</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JUL</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AGO</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SEP</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OCT</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NOV</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DIC</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r>
              <a:tr h="613700">
                <a:tc>
                  <a:txBody>
                    <a:bodyPr/>
                    <a:lstStyle/>
                    <a:p>
                      <a:pPr indent="0" lvl="0" marL="0" rtl="0" algn="l">
                        <a:spcBef>
                          <a:spcPts val="0"/>
                        </a:spcBef>
                        <a:spcAft>
                          <a:spcPts val="0"/>
                        </a:spcAft>
                        <a:buNone/>
                      </a:pPr>
                      <a:r>
                        <a:rPr lang="ca">
                          <a:solidFill>
                            <a:srgbClr val="FFFFFF"/>
                          </a:solidFill>
                        </a:rPr>
                        <a:t>ATTR.</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153 200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53 200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53 200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53 200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142 300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148 300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73 200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73 200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73 200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53 200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293 200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c>
                  <a:txBody>
                    <a:bodyPr/>
                    <a:lstStyle/>
                    <a:p>
                      <a:pPr indent="0" lvl="0" marL="0" rtl="0" algn="l">
                        <a:spcBef>
                          <a:spcPts val="0"/>
                        </a:spcBef>
                        <a:spcAft>
                          <a:spcPts val="0"/>
                        </a:spcAft>
                        <a:buClr>
                          <a:srgbClr val="000000"/>
                        </a:buClr>
                        <a:buSzPts val="1100"/>
                        <a:buFont typeface="Arial"/>
                        <a:buNone/>
                      </a:pPr>
                      <a:r>
                        <a:rPr lang="ca">
                          <a:solidFill>
                            <a:srgbClr val="FFFFFF"/>
                          </a:solidFill>
                        </a:rPr>
                        <a:t>193 200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solidFill>
                      <a:srgbClr val="4A86E8"/>
                    </a:solidFill>
                  </a:tcPr>
                </a:tc>
              </a:tr>
              <a:tr h="613700">
                <a:tc>
                  <a:txBody>
                    <a:bodyPr/>
                    <a:lstStyle/>
                    <a:p>
                      <a:pPr indent="0" lvl="0" marL="0" rtl="0" algn="l">
                        <a:spcBef>
                          <a:spcPts val="0"/>
                        </a:spcBef>
                        <a:spcAft>
                          <a:spcPts val="0"/>
                        </a:spcAft>
                        <a:buNone/>
                      </a:pPr>
                      <a:r>
                        <a:rPr lang="ca">
                          <a:solidFill>
                            <a:srgbClr val="FFFFFF"/>
                          </a:solidFill>
                        </a:rPr>
                        <a:t>SEO</a:t>
                      </a:r>
                      <a:endParaRPr>
                        <a:solidFill>
                          <a:srgbClr val="FFFFFF"/>
                        </a:solidFill>
                      </a:endParaRPr>
                    </a:p>
                    <a:p>
                      <a:pPr indent="0" lvl="0" marL="0" rtl="0" algn="l">
                        <a:spcBef>
                          <a:spcPts val="0"/>
                        </a:spcBef>
                        <a:spcAft>
                          <a:spcPts val="0"/>
                        </a:spcAft>
                        <a:buNone/>
                      </a:pPr>
                      <a:r>
                        <a:rPr lang="ca">
                          <a:solidFill>
                            <a:srgbClr val="FFFFFF"/>
                          </a:solidFill>
                        </a:rPr>
                        <a:t>(40%)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None/>
                      </a:pPr>
                      <a:r>
                        <a:rPr lang="ca" sz="1100">
                          <a:solidFill>
                            <a:srgbClr val="FFFFFF"/>
                          </a:solidFill>
                        </a:rPr>
                        <a:t>61280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21280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21280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21280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56920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59320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29280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29280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29280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21280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117280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77280</a:t>
                      </a:r>
                      <a:endParaRPr sz="1100">
                        <a:solidFill>
                          <a:srgbClr val="FFFFFF"/>
                        </a:solidFill>
                      </a:endParaRPr>
                    </a:p>
                  </a:txBody>
                  <a:tcPr marT="91425" marB="91425" marR="91425" marL="91425">
                    <a:solidFill>
                      <a:srgbClr val="013180"/>
                    </a:solidFill>
                  </a:tcPr>
                </a:tc>
              </a:tr>
              <a:tr h="720100">
                <a:tc>
                  <a:txBody>
                    <a:bodyPr/>
                    <a:lstStyle/>
                    <a:p>
                      <a:pPr indent="0" lvl="0" marL="0" rtl="0" algn="l">
                        <a:spcBef>
                          <a:spcPts val="0"/>
                        </a:spcBef>
                        <a:spcAft>
                          <a:spcPts val="0"/>
                        </a:spcAft>
                        <a:buNone/>
                      </a:pPr>
                      <a:r>
                        <a:rPr lang="ca">
                          <a:solidFill>
                            <a:srgbClr val="FFFFFF"/>
                          </a:solidFill>
                        </a:rPr>
                        <a:t>PPC</a:t>
                      </a:r>
                      <a:endParaRPr>
                        <a:solidFill>
                          <a:srgbClr val="FFFFFF"/>
                        </a:solidFill>
                      </a:endParaRPr>
                    </a:p>
                    <a:p>
                      <a:pPr indent="0" lvl="0" marL="0" rtl="0" algn="l">
                        <a:spcBef>
                          <a:spcPts val="0"/>
                        </a:spcBef>
                        <a:spcAft>
                          <a:spcPts val="0"/>
                        </a:spcAft>
                        <a:buNone/>
                      </a:pPr>
                      <a:r>
                        <a:rPr lang="ca">
                          <a:solidFill>
                            <a:srgbClr val="FFFFFF"/>
                          </a:solidFill>
                        </a:rPr>
                        <a:t>(30%)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None/>
                      </a:pPr>
                      <a:r>
                        <a:rPr lang="ca" sz="1100">
                          <a:solidFill>
                            <a:srgbClr val="FFFFFF"/>
                          </a:solidFill>
                        </a:rPr>
                        <a:t>45960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15960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15960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15960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42690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44490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21960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21960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21960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15960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87960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57960</a:t>
                      </a:r>
                      <a:endParaRPr sz="1100">
                        <a:solidFill>
                          <a:srgbClr val="FFFFFF"/>
                        </a:solidFill>
                      </a:endParaRPr>
                    </a:p>
                  </a:txBody>
                  <a:tcPr marT="91425" marB="91425" marR="91425" marL="91425">
                    <a:solidFill>
                      <a:srgbClr val="013180"/>
                    </a:solidFill>
                  </a:tcPr>
                </a:tc>
              </a:tr>
              <a:tr h="720100">
                <a:tc>
                  <a:txBody>
                    <a:bodyPr/>
                    <a:lstStyle/>
                    <a:p>
                      <a:pPr indent="0" lvl="0" marL="0" rtl="0" algn="l">
                        <a:spcBef>
                          <a:spcPts val="0"/>
                        </a:spcBef>
                        <a:spcAft>
                          <a:spcPts val="0"/>
                        </a:spcAft>
                        <a:buNone/>
                      </a:pPr>
                      <a:r>
                        <a:rPr lang="ca">
                          <a:solidFill>
                            <a:srgbClr val="FFFFFF"/>
                          </a:solidFill>
                        </a:rPr>
                        <a:t>CPM</a:t>
                      </a:r>
                      <a:endParaRPr>
                        <a:solidFill>
                          <a:srgbClr val="FFFFFF"/>
                        </a:solidFill>
                      </a:endParaRPr>
                    </a:p>
                    <a:p>
                      <a:pPr indent="0" lvl="0" marL="0" rtl="0" algn="l">
                        <a:spcBef>
                          <a:spcPts val="0"/>
                        </a:spcBef>
                        <a:spcAft>
                          <a:spcPts val="0"/>
                        </a:spcAft>
                        <a:buNone/>
                      </a:pPr>
                      <a:r>
                        <a:rPr lang="ca">
                          <a:solidFill>
                            <a:srgbClr val="FFFFFF"/>
                          </a:solidFill>
                        </a:rPr>
                        <a:t>(6,5%)</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None/>
                      </a:pPr>
                      <a:r>
                        <a:rPr lang="ca" sz="1100">
                          <a:solidFill>
                            <a:srgbClr val="FFFFFF"/>
                          </a:solidFill>
                        </a:rPr>
                        <a:t>9958</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3458</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3458</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3458</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9249</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9639</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4758</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4758</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4758</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3458</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19058</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12558</a:t>
                      </a:r>
                      <a:endParaRPr sz="1100">
                        <a:solidFill>
                          <a:srgbClr val="FFFFFF"/>
                        </a:solidFill>
                      </a:endParaRPr>
                    </a:p>
                  </a:txBody>
                  <a:tcPr marT="91425" marB="91425" marR="91425" marL="91425">
                    <a:solidFill>
                      <a:srgbClr val="013180"/>
                    </a:solidFill>
                  </a:tcPr>
                </a:tc>
              </a:tr>
              <a:tr h="828500">
                <a:tc>
                  <a:txBody>
                    <a:bodyPr/>
                    <a:lstStyle/>
                    <a:p>
                      <a:pPr indent="0" lvl="0" marL="0" rtl="0" algn="l">
                        <a:spcBef>
                          <a:spcPts val="0"/>
                        </a:spcBef>
                        <a:spcAft>
                          <a:spcPts val="0"/>
                        </a:spcAft>
                        <a:buNone/>
                      </a:pPr>
                      <a:r>
                        <a:rPr lang="ca">
                          <a:solidFill>
                            <a:srgbClr val="FFFFFF"/>
                          </a:solidFill>
                        </a:rPr>
                        <a:t>EMAIL</a:t>
                      </a:r>
                      <a:endParaRPr>
                        <a:solidFill>
                          <a:srgbClr val="FFFFFF"/>
                        </a:solidFill>
                      </a:endParaRPr>
                    </a:p>
                    <a:p>
                      <a:pPr indent="0" lvl="0" marL="0" rtl="0" algn="l">
                        <a:spcBef>
                          <a:spcPts val="0"/>
                        </a:spcBef>
                        <a:spcAft>
                          <a:spcPts val="0"/>
                        </a:spcAft>
                        <a:buNone/>
                      </a:pPr>
                      <a:r>
                        <a:rPr lang="ca">
                          <a:solidFill>
                            <a:srgbClr val="FFFFFF"/>
                          </a:solidFill>
                        </a:rPr>
                        <a:t>(3,5%)</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None/>
                      </a:pPr>
                      <a:r>
                        <a:rPr lang="ca" sz="1100">
                          <a:solidFill>
                            <a:srgbClr val="FFFFFF"/>
                          </a:solidFill>
                        </a:rPr>
                        <a:t>5362</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1862</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1862</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1862</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4980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5190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2562</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2562</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2562</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1862</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10262</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6762</a:t>
                      </a:r>
                      <a:endParaRPr sz="1100">
                        <a:solidFill>
                          <a:srgbClr val="FFFFFF"/>
                        </a:solidFill>
                      </a:endParaRPr>
                    </a:p>
                  </a:txBody>
                  <a:tcPr marT="91425" marB="91425" marR="91425" marL="91425">
                    <a:solidFill>
                      <a:srgbClr val="013180"/>
                    </a:solidFill>
                  </a:tcPr>
                </a:tc>
              </a:tr>
              <a:tr h="613700">
                <a:tc>
                  <a:txBody>
                    <a:bodyPr/>
                    <a:lstStyle/>
                    <a:p>
                      <a:pPr indent="0" lvl="0" marL="0" rtl="0" algn="l">
                        <a:spcBef>
                          <a:spcPts val="0"/>
                        </a:spcBef>
                        <a:spcAft>
                          <a:spcPts val="0"/>
                        </a:spcAft>
                        <a:buNone/>
                      </a:pPr>
                      <a:r>
                        <a:rPr lang="ca">
                          <a:solidFill>
                            <a:srgbClr val="FFFFFF"/>
                          </a:solidFill>
                        </a:rPr>
                        <a:t>RRSS</a:t>
                      </a:r>
                      <a:endParaRPr>
                        <a:solidFill>
                          <a:srgbClr val="FFFFFF"/>
                        </a:solidFill>
                      </a:endParaRPr>
                    </a:p>
                    <a:p>
                      <a:pPr indent="0" lvl="0" marL="0" rtl="0" algn="l">
                        <a:spcBef>
                          <a:spcPts val="0"/>
                        </a:spcBef>
                        <a:spcAft>
                          <a:spcPts val="0"/>
                        </a:spcAft>
                        <a:buNone/>
                      </a:pPr>
                      <a:r>
                        <a:rPr lang="ca">
                          <a:solidFill>
                            <a:srgbClr val="FFFFFF"/>
                          </a:solidFill>
                        </a:rPr>
                        <a:t>(20%)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None/>
                      </a:pPr>
                      <a:r>
                        <a:rPr lang="ca" sz="1100">
                          <a:solidFill>
                            <a:srgbClr val="FFFFFF"/>
                          </a:solidFill>
                        </a:rPr>
                        <a:t>30640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10640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10640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10640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28460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29660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14640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14640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14640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10640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58640</a:t>
                      </a:r>
                      <a:endParaRPr sz="1100">
                        <a:solidFill>
                          <a:srgbClr val="FFFFFF"/>
                        </a:solidFill>
                      </a:endParaRPr>
                    </a:p>
                  </a:txBody>
                  <a:tcPr marT="91425" marB="91425" marR="91425" marL="91425">
                    <a:solidFill>
                      <a:srgbClr val="013180"/>
                    </a:solidFill>
                  </a:tcPr>
                </a:tc>
                <a:tc>
                  <a:txBody>
                    <a:bodyPr/>
                    <a:lstStyle/>
                    <a:p>
                      <a:pPr indent="0" lvl="0" marL="0" rtl="0" algn="r">
                        <a:lnSpc>
                          <a:spcPct val="115000"/>
                        </a:lnSpc>
                        <a:spcBef>
                          <a:spcPts val="0"/>
                        </a:spcBef>
                        <a:spcAft>
                          <a:spcPts val="0"/>
                        </a:spcAft>
                        <a:buNone/>
                      </a:pPr>
                      <a:r>
                        <a:rPr lang="ca" sz="1100">
                          <a:solidFill>
                            <a:srgbClr val="FFFFFF"/>
                          </a:solidFill>
                        </a:rPr>
                        <a:t>38640</a:t>
                      </a:r>
                      <a:endParaRPr sz="1100">
                        <a:solidFill>
                          <a:srgbClr val="FFFFFF"/>
                        </a:solidFill>
                      </a:endParaRPr>
                    </a:p>
                  </a:txBody>
                  <a:tcPr marT="91425" marB="91425" marR="91425" marL="91425">
                    <a:solidFill>
                      <a:srgbClr val="013180"/>
                    </a:solid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40" name="Shape 140"/>
        <p:cNvGrpSpPr/>
        <p:nvPr/>
      </p:nvGrpSpPr>
      <p:grpSpPr>
        <a:xfrm>
          <a:off x="0" y="0"/>
          <a:ext cx="0" cy="0"/>
          <a:chOff x="0" y="0"/>
          <a:chExt cx="0" cy="0"/>
        </a:xfrm>
      </p:grpSpPr>
      <p:sp>
        <p:nvSpPr>
          <p:cNvPr id="141" name="Google Shape;141;p26"/>
          <p:cNvSpPr/>
          <p:nvPr/>
        </p:nvSpPr>
        <p:spPr>
          <a:xfrm>
            <a:off x="8246050" y="67275"/>
            <a:ext cx="844800" cy="1173900"/>
          </a:xfrm>
          <a:prstGeom prst="rect">
            <a:avLst/>
          </a:prstGeom>
          <a:solidFill>
            <a:srgbClr val="041938"/>
          </a:solidFill>
          <a:ln cap="flat" cmpd="sng" w="9525">
            <a:solidFill>
              <a:srgbClr val="0419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6"/>
          <p:cNvSpPr txBox="1"/>
          <p:nvPr/>
        </p:nvSpPr>
        <p:spPr>
          <a:xfrm>
            <a:off x="700650" y="2187000"/>
            <a:ext cx="7742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800">
              <a:latin typeface="Comfortaa"/>
              <a:ea typeface="Comfortaa"/>
              <a:cs typeface="Comfortaa"/>
              <a:sym typeface="Comfortaa"/>
            </a:endParaRPr>
          </a:p>
        </p:txBody>
      </p:sp>
      <p:graphicFrame>
        <p:nvGraphicFramePr>
          <p:cNvPr id="143" name="Google Shape;143;p26"/>
          <p:cNvGraphicFramePr/>
          <p:nvPr/>
        </p:nvGraphicFramePr>
        <p:xfrm>
          <a:off x="298400" y="296275"/>
          <a:ext cx="3000000" cy="3000000"/>
        </p:xfrm>
        <a:graphic>
          <a:graphicData uri="http://schemas.openxmlformats.org/drawingml/2006/table">
            <a:tbl>
              <a:tblPr>
                <a:noFill/>
                <a:tableStyleId>{5593F9FD-924E-41A6-9A6C-80944E78A6BD}</a:tableStyleId>
              </a:tblPr>
              <a:tblGrid>
                <a:gridCol w="748425"/>
                <a:gridCol w="635900"/>
                <a:gridCol w="674900"/>
                <a:gridCol w="645475"/>
                <a:gridCol w="620850"/>
                <a:gridCol w="611225"/>
                <a:gridCol w="633600"/>
                <a:gridCol w="625625"/>
                <a:gridCol w="609750"/>
                <a:gridCol w="609750"/>
                <a:gridCol w="641550"/>
                <a:gridCol w="740375"/>
                <a:gridCol w="749775"/>
              </a:tblGrid>
              <a:tr h="31900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ENE</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FEB</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MAR</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ABR</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MAY</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JUN</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JUL</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AGO</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SEP</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OCT</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NOV</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DIC</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013180"/>
                    </a:solidFill>
                  </a:tcPr>
                </a:tc>
              </a:tr>
              <a:tr h="490800">
                <a:tc>
                  <a:txBody>
                    <a:bodyPr/>
                    <a:lstStyle/>
                    <a:p>
                      <a:pPr indent="0" lvl="0" marL="0" rtl="0" algn="l">
                        <a:spcBef>
                          <a:spcPts val="0"/>
                        </a:spcBef>
                        <a:spcAft>
                          <a:spcPts val="0"/>
                        </a:spcAft>
                        <a:buNone/>
                      </a:pPr>
                      <a:r>
                        <a:rPr lang="ca">
                          <a:solidFill>
                            <a:srgbClr val="FFFFFF"/>
                          </a:solidFill>
                        </a:rPr>
                        <a:t>ATTR.</a:t>
                      </a:r>
                      <a:endParaRPr>
                        <a:solidFill>
                          <a:srgbClr val="FFFFFF"/>
                        </a:solidFill>
                      </a:endParaRPr>
                    </a:p>
                    <a:p>
                      <a:pPr indent="0" lvl="0" marL="0" rtl="0" algn="l">
                        <a:spcBef>
                          <a:spcPts val="0"/>
                        </a:spcBef>
                        <a:spcAft>
                          <a:spcPts val="0"/>
                        </a:spcAft>
                        <a:buNone/>
                      </a:pPr>
                      <a:r>
                        <a:rPr lang="ca">
                          <a:solidFill>
                            <a:srgbClr val="FFFFFF"/>
                          </a:solidFill>
                        </a:rPr>
                        <a:t>RRSS</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Clr>
                          <a:schemeClr val="dk1"/>
                        </a:buClr>
                        <a:buSzPts val="1100"/>
                        <a:buFont typeface="Arial"/>
                        <a:buNone/>
                      </a:pPr>
                      <a:r>
                        <a:rPr lang="ca" sz="1200">
                          <a:solidFill>
                            <a:schemeClr val="lt1"/>
                          </a:solidFill>
                        </a:rPr>
                        <a:t>30640</a:t>
                      </a:r>
                      <a:endParaRPr sz="1200">
                        <a:solidFill>
                          <a:schemeClr val="lt1"/>
                        </a:solidFill>
                      </a:endParaRPr>
                    </a:p>
                    <a:p>
                      <a:pPr indent="0" lvl="0" marL="0" rtl="0" algn="r">
                        <a:lnSpc>
                          <a:spcPct val="115000"/>
                        </a:lnSpc>
                        <a:spcBef>
                          <a:spcPts val="0"/>
                        </a:spcBef>
                        <a:spcAft>
                          <a:spcPts val="0"/>
                        </a:spcAft>
                        <a:buNone/>
                      </a:pPr>
                      <a:r>
                        <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Clr>
                          <a:schemeClr val="dk1"/>
                        </a:buClr>
                        <a:buSzPts val="1100"/>
                        <a:buFont typeface="Arial"/>
                        <a:buNone/>
                      </a:pPr>
                      <a:r>
                        <a:rPr lang="ca" sz="1200">
                          <a:solidFill>
                            <a:schemeClr val="lt1"/>
                          </a:solidFill>
                        </a:rPr>
                        <a:t>10640</a:t>
                      </a:r>
                      <a:endParaRPr sz="1200">
                        <a:solidFill>
                          <a:schemeClr val="lt1"/>
                        </a:solidFill>
                      </a:endParaRPr>
                    </a:p>
                    <a:p>
                      <a:pPr indent="0" lvl="0" marL="0" rtl="0" algn="r">
                        <a:lnSpc>
                          <a:spcPct val="115000"/>
                        </a:lnSpc>
                        <a:spcBef>
                          <a:spcPts val="0"/>
                        </a:spcBef>
                        <a:spcAft>
                          <a:spcPts val="0"/>
                        </a:spcAft>
                        <a:buNone/>
                      </a:pPr>
                      <a:r>
                        <a:t/>
                      </a:r>
                      <a:endParaRPr sz="15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Clr>
                          <a:schemeClr val="dk1"/>
                        </a:buClr>
                        <a:buSzPts val="1100"/>
                        <a:buFont typeface="Arial"/>
                        <a:buNone/>
                      </a:pPr>
                      <a:r>
                        <a:rPr lang="ca" sz="1200">
                          <a:solidFill>
                            <a:schemeClr val="lt1"/>
                          </a:solidFill>
                        </a:rPr>
                        <a:t>10640</a:t>
                      </a:r>
                      <a:endParaRPr sz="1200">
                        <a:solidFill>
                          <a:schemeClr val="lt1"/>
                        </a:solidFill>
                      </a:endParaRPr>
                    </a:p>
                    <a:p>
                      <a:pPr indent="0" lvl="0" marL="0" rtl="0" algn="r">
                        <a:lnSpc>
                          <a:spcPct val="115000"/>
                        </a:lnSpc>
                        <a:spcBef>
                          <a:spcPts val="0"/>
                        </a:spcBef>
                        <a:spcAft>
                          <a:spcPts val="0"/>
                        </a:spcAft>
                        <a:buNone/>
                      </a:pPr>
                      <a:r>
                        <a:t/>
                      </a:r>
                      <a:endParaRPr sz="15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Clr>
                          <a:schemeClr val="dk1"/>
                        </a:buClr>
                        <a:buSzPts val="1100"/>
                        <a:buFont typeface="Arial"/>
                        <a:buNone/>
                      </a:pPr>
                      <a:r>
                        <a:rPr lang="ca" sz="1200">
                          <a:solidFill>
                            <a:schemeClr val="lt1"/>
                          </a:solidFill>
                        </a:rPr>
                        <a:t>10640</a:t>
                      </a:r>
                      <a:endParaRPr sz="1200">
                        <a:solidFill>
                          <a:schemeClr val="lt1"/>
                        </a:solidFill>
                      </a:endParaRPr>
                    </a:p>
                    <a:p>
                      <a:pPr indent="0" lvl="0" marL="0" rtl="0" algn="r">
                        <a:lnSpc>
                          <a:spcPct val="115000"/>
                        </a:lnSpc>
                        <a:spcBef>
                          <a:spcPts val="0"/>
                        </a:spcBef>
                        <a:spcAft>
                          <a:spcPts val="0"/>
                        </a:spcAft>
                        <a:buNone/>
                      </a:pPr>
                      <a:r>
                        <a:t/>
                      </a:r>
                      <a:endParaRPr sz="15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Clr>
                          <a:schemeClr val="dk1"/>
                        </a:buClr>
                        <a:buSzPts val="1100"/>
                        <a:buFont typeface="Arial"/>
                        <a:buNone/>
                      </a:pPr>
                      <a:r>
                        <a:rPr lang="ca" sz="1200">
                          <a:solidFill>
                            <a:schemeClr val="lt1"/>
                          </a:solidFill>
                        </a:rPr>
                        <a:t>28460</a:t>
                      </a:r>
                      <a:endParaRPr sz="1200">
                        <a:solidFill>
                          <a:schemeClr val="lt1"/>
                        </a:solidFill>
                      </a:endParaRPr>
                    </a:p>
                    <a:p>
                      <a:pPr indent="0" lvl="0" marL="0" rtl="0" algn="r">
                        <a:lnSpc>
                          <a:spcPct val="115000"/>
                        </a:lnSpc>
                        <a:spcBef>
                          <a:spcPts val="0"/>
                        </a:spcBef>
                        <a:spcAft>
                          <a:spcPts val="0"/>
                        </a:spcAft>
                        <a:buNone/>
                      </a:pPr>
                      <a:r>
                        <a:t/>
                      </a:r>
                      <a:endParaRPr sz="15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4286F5"/>
                    </a:solidFill>
                  </a:tcPr>
                </a:tc>
                <a:tc>
                  <a:txBody>
                    <a:bodyPr/>
                    <a:lstStyle/>
                    <a:p>
                      <a:pPr indent="0" lvl="0" marL="0" rtl="0" algn="r">
                        <a:lnSpc>
                          <a:spcPct val="115000"/>
                        </a:lnSpc>
                        <a:spcBef>
                          <a:spcPts val="0"/>
                        </a:spcBef>
                        <a:spcAft>
                          <a:spcPts val="0"/>
                        </a:spcAft>
                        <a:buNone/>
                      </a:pPr>
                      <a:r>
                        <a:rPr lang="ca" sz="1200">
                          <a:solidFill>
                            <a:srgbClr val="FFFFFF"/>
                          </a:solidFill>
                        </a:rPr>
                        <a:t>29660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r">
                        <a:lnSpc>
                          <a:spcPct val="115000"/>
                        </a:lnSpc>
                        <a:spcBef>
                          <a:spcPts val="0"/>
                        </a:spcBef>
                        <a:spcAft>
                          <a:spcPts val="0"/>
                        </a:spcAft>
                        <a:buNone/>
                      </a:pPr>
                      <a:r>
                        <a:rPr lang="ca" sz="1200">
                          <a:solidFill>
                            <a:srgbClr val="FFFFFF"/>
                          </a:solidFill>
                        </a:rPr>
                        <a:t>14640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r">
                        <a:lnSpc>
                          <a:spcPct val="115000"/>
                        </a:lnSpc>
                        <a:spcBef>
                          <a:spcPts val="0"/>
                        </a:spcBef>
                        <a:spcAft>
                          <a:spcPts val="0"/>
                        </a:spcAft>
                        <a:buNone/>
                      </a:pPr>
                      <a:r>
                        <a:rPr lang="ca" sz="1200">
                          <a:solidFill>
                            <a:srgbClr val="FFFFFF"/>
                          </a:solidFill>
                        </a:rPr>
                        <a:t>14640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r">
                        <a:lnSpc>
                          <a:spcPct val="115000"/>
                        </a:lnSpc>
                        <a:spcBef>
                          <a:spcPts val="0"/>
                        </a:spcBef>
                        <a:spcAft>
                          <a:spcPts val="0"/>
                        </a:spcAft>
                        <a:buNone/>
                      </a:pPr>
                      <a:r>
                        <a:rPr lang="ca" sz="1200">
                          <a:solidFill>
                            <a:srgbClr val="FFFFFF"/>
                          </a:solidFill>
                        </a:rPr>
                        <a:t>14640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r">
                        <a:lnSpc>
                          <a:spcPct val="115000"/>
                        </a:lnSpc>
                        <a:spcBef>
                          <a:spcPts val="0"/>
                        </a:spcBef>
                        <a:spcAft>
                          <a:spcPts val="0"/>
                        </a:spcAft>
                        <a:buNone/>
                      </a:pPr>
                      <a:r>
                        <a:rPr lang="ca" sz="1200">
                          <a:solidFill>
                            <a:srgbClr val="FFFFFF"/>
                          </a:solidFill>
                        </a:rPr>
                        <a:t>10640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r">
                        <a:lnSpc>
                          <a:spcPct val="115000"/>
                        </a:lnSpc>
                        <a:spcBef>
                          <a:spcPts val="0"/>
                        </a:spcBef>
                        <a:spcAft>
                          <a:spcPts val="0"/>
                        </a:spcAft>
                        <a:buNone/>
                      </a:pPr>
                      <a:r>
                        <a:rPr lang="ca" sz="1200">
                          <a:solidFill>
                            <a:srgbClr val="FFFFFF"/>
                          </a:solidFill>
                        </a:rPr>
                        <a:t>58640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c>
                  <a:txBody>
                    <a:bodyPr/>
                    <a:lstStyle/>
                    <a:p>
                      <a:pPr indent="0" lvl="0" marL="0" rtl="0" algn="r">
                        <a:lnSpc>
                          <a:spcPct val="115000"/>
                        </a:lnSpc>
                        <a:spcBef>
                          <a:spcPts val="0"/>
                        </a:spcBef>
                        <a:spcAft>
                          <a:spcPts val="0"/>
                        </a:spcAft>
                        <a:buNone/>
                      </a:pPr>
                      <a:r>
                        <a:rPr lang="ca" sz="1200">
                          <a:solidFill>
                            <a:srgbClr val="FFFFFF"/>
                          </a:solidFill>
                        </a:rPr>
                        <a:t>38640</a:t>
                      </a:r>
                      <a:endParaRPr sz="1200">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accent1"/>
                    </a:solidFill>
                  </a:tcPr>
                </a:tc>
              </a:tr>
              <a:tr h="505075">
                <a:tc>
                  <a:txBody>
                    <a:bodyPr/>
                    <a:lstStyle/>
                    <a:p>
                      <a:pPr indent="0" lvl="0" marL="0" rtl="0" algn="ctr">
                        <a:spcBef>
                          <a:spcPts val="0"/>
                        </a:spcBef>
                        <a:spcAft>
                          <a:spcPts val="0"/>
                        </a:spcAft>
                        <a:buNone/>
                      </a:pPr>
                      <a:r>
                        <a:rPr lang="ca" sz="1200">
                          <a:solidFill>
                            <a:srgbClr val="FFFFFF"/>
                          </a:solidFill>
                        </a:rPr>
                        <a:t>AN</a:t>
                      </a:r>
                      <a:endParaRPr sz="16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spcBef>
                          <a:spcPts val="0"/>
                        </a:spcBef>
                        <a:spcAft>
                          <a:spcPts val="0"/>
                        </a:spcAft>
                        <a:buClr>
                          <a:srgbClr val="000000"/>
                        </a:buClr>
                        <a:buSzPts val="1100"/>
                        <a:buFont typeface="Arial"/>
                        <a:buNone/>
                      </a:pPr>
                      <a:r>
                        <a:rPr lang="ca" sz="1000">
                          <a:solidFill>
                            <a:srgbClr val="FFFFFF"/>
                          </a:solidFill>
                        </a:rPr>
                        <a:t> </a:t>
                      </a:r>
                      <a:r>
                        <a:rPr lang="ca" sz="1200">
                          <a:solidFill>
                            <a:schemeClr val="lt1"/>
                          </a:solidFill>
                        </a:rPr>
                        <a:t>30640</a:t>
                      </a:r>
                      <a:endParaRPr sz="1100">
                        <a:solidFill>
                          <a:srgbClr val="FFFFFF"/>
                        </a:solidFill>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t/>
                      </a:r>
                      <a:endParaRPr/>
                    </a:p>
                  </a:txBody>
                  <a:tcPr marT="91425" marB="91425" marR="91425" marL="91425" anchor="ctr">
                    <a:lnT cap="flat" cmpd="sng" w="9525">
                      <a:solidFill>
                        <a:srgbClr val="9E9E9E"/>
                      </a:solidFill>
                      <a:prstDash val="solid"/>
                      <a:round/>
                      <a:headEnd len="sm" w="sm" type="none"/>
                      <a:tailEnd len="sm" w="sm" type="none"/>
                    </a:lnT>
                  </a:tcPr>
                </a:tc>
              </a:tr>
              <a:tr h="731250">
                <a:tc>
                  <a:txBody>
                    <a:bodyPr/>
                    <a:lstStyle/>
                    <a:p>
                      <a:pPr indent="0" lvl="0" marL="0" rtl="0" algn="ctr">
                        <a:spcBef>
                          <a:spcPts val="0"/>
                        </a:spcBef>
                        <a:spcAft>
                          <a:spcPts val="0"/>
                        </a:spcAft>
                        <a:buNone/>
                      </a:pPr>
                      <a:r>
                        <a:rPr lang="ca" sz="1200">
                          <a:solidFill>
                            <a:srgbClr val="FFFFFF"/>
                          </a:solidFill>
                        </a:rPr>
                        <a:t>NAV</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spcBef>
                          <a:spcPts val="0"/>
                        </a:spcBef>
                        <a:spcAft>
                          <a:spcPts val="0"/>
                        </a:spcAft>
                        <a:buNone/>
                      </a:pPr>
                      <a:r>
                        <a:t/>
                      </a:r>
                      <a:endParaRPr/>
                    </a:p>
                  </a:txBody>
                  <a:tcPr marT="91425" marB="91425" marR="91425" marL="91425" anchor="ctr">
                    <a:lnL cap="flat" cmpd="sng" w="19050">
                      <a:solidFill>
                        <a:srgbClr val="B1CCF9"/>
                      </a:solidFill>
                      <a:prstDash val="solid"/>
                      <a:round/>
                      <a:headEnd len="sm" w="sm" type="none"/>
                      <a:tailEnd len="sm" w="sm" type="none"/>
                    </a:ln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r">
                        <a:lnSpc>
                          <a:spcPct val="115000"/>
                        </a:lnSpc>
                        <a:spcBef>
                          <a:spcPts val="0"/>
                        </a:spcBef>
                        <a:spcAft>
                          <a:spcPts val="0"/>
                        </a:spcAft>
                        <a:buClr>
                          <a:schemeClr val="dk1"/>
                        </a:buClr>
                        <a:buSzPts val="1100"/>
                        <a:buFont typeface="Arial"/>
                        <a:buNone/>
                      </a:pPr>
                      <a:r>
                        <a:rPr lang="ca" sz="1200">
                          <a:solidFill>
                            <a:schemeClr val="lt1"/>
                          </a:solidFill>
                        </a:rPr>
                        <a:t>2</a:t>
                      </a:r>
                      <a:r>
                        <a:rPr lang="ca" sz="1200">
                          <a:solidFill>
                            <a:schemeClr val="lt1"/>
                          </a:solidFill>
                        </a:rPr>
                        <a:t>8640</a:t>
                      </a:r>
                      <a:endParaRPr sz="1100">
                        <a:solidFill>
                          <a:srgbClr val="FFFFFF"/>
                        </a:solidFill>
                      </a:endParaRPr>
                    </a:p>
                  </a:txBody>
                  <a:tcPr marT="91425" marB="91425" marR="91425" marL="91425" anchor="ctr"/>
                </a:tc>
              </a:tr>
              <a:tr h="731250">
                <a:tc>
                  <a:txBody>
                    <a:bodyPr/>
                    <a:lstStyle/>
                    <a:p>
                      <a:pPr indent="0" lvl="0" marL="0" rtl="0" algn="ctr">
                        <a:spcBef>
                          <a:spcPts val="0"/>
                        </a:spcBef>
                        <a:spcAft>
                          <a:spcPts val="0"/>
                        </a:spcAft>
                        <a:buNone/>
                      </a:pPr>
                      <a:r>
                        <a:rPr lang="ca" sz="1200">
                          <a:solidFill>
                            <a:srgbClr val="FFFFFF"/>
                          </a:solidFill>
                        </a:rPr>
                        <a:t>OB</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spcBef>
                          <a:spcPts val="0"/>
                        </a:spcBef>
                        <a:spcAft>
                          <a:spcPts val="0"/>
                        </a:spcAft>
                        <a:buNone/>
                      </a:pPr>
                      <a:r>
                        <a:t/>
                      </a:r>
                      <a:endParaRPr/>
                    </a:p>
                  </a:txBody>
                  <a:tcPr marT="91425" marB="91425" marR="91425" marL="91425" anchor="ctr">
                    <a:lnL cap="flat" cmpd="sng" w="19050">
                      <a:solidFill>
                        <a:srgbClr val="B1CCF9"/>
                      </a:solidFill>
                      <a:prstDash val="solid"/>
                      <a:round/>
                      <a:headEnd len="sm" w="sm" type="none"/>
                      <a:tailEnd len="sm" w="sm" type="none"/>
                    </a:ln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lnSpc>
                          <a:spcPct val="115000"/>
                        </a:lnSpc>
                        <a:spcBef>
                          <a:spcPts val="0"/>
                        </a:spcBef>
                        <a:spcAft>
                          <a:spcPts val="0"/>
                        </a:spcAft>
                        <a:buNone/>
                      </a:pPr>
                      <a:r>
                        <a:rPr lang="ca" sz="1100">
                          <a:solidFill>
                            <a:srgbClr val="FFFFFF"/>
                          </a:solidFill>
                        </a:rPr>
                        <a:t>5629</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ca" sz="1100">
                          <a:solidFill>
                            <a:srgbClr val="FFFFFF"/>
                          </a:solidFill>
                        </a:rPr>
                        <a:t>16320</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ca" sz="1100">
                          <a:solidFill>
                            <a:srgbClr val="FFFFFF"/>
                          </a:solidFill>
                        </a:rPr>
                        <a:t>14830</a:t>
                      </a:r>
                      <a:endParaRPr sz="1100">
                        <a:solidFill>
                          <a:srgbClr val="FFFFFF"/>
                        </a:solidFill>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598325">
                <a:tc>
                  <a:txBody>
                    <a:bodyPr/>
                    <a:lstStyle/>
                    <a:p>
                      <a:pPr indent="0" lvl="0" marL="0" rtl="0" algn="ctr">
                        <a:spcBef>
                          <a:spcPts val="0"/>
                        </a:spcBef>
                        <a:spcAft>
                          <a:spcPts val="0"/>
                        </a:spcAft>
                        <a:buNone/>
                      </a:pPr>
                      <a:r>
                        <a:rPr lang="ca" sz="1200">
                          <a:solidFill>
                            <a:srgbClr val="FFFFFF"/>
                          </a:solidFill>
                        </a:rPr>
                        <a:t>CPJ</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spcBef>
                          <a:spcPts val="0"/>
                        </a:spcBef>
                        <a:spcAft>
                          <a:spcPts val="0"/>
                        </a:spcAft>
                        <a:buNone/>
                      </a:pPr>
                      <a:r>
                        <a:t/>
                      </a:r>
                      <a:endParaRPr/>
                    </a:p>
                  </a:txBody>
                  <a:tcPr marT="91425" marB="91425" marR="91425" marL="91425" anchor="ctr">
                    <a:lnL cap="flat" cmpd="sng" w="19050">
                      <a:solidFill>
                        <a:srgbClr val="B1CCF9"/>
                      </a:solidFill>
                      <a:prstDash val="solid"/>
                      <a:round/>
                      <a:headEnd len="sm" w="sm" type="none"/>
                      <a:tailEnd len="sm" w="sm" type="none"/>
                    </a:ln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lnSpc>
                          <a:spcPct val="115000"/>
                        </a:lnSpc>
                        <a:spcBef>
                          <a:spcPts val="0"/>
                        </a:spcBef>
                        <a:spcAft>
                          <a:spcPts val="0"/>
                        </a:spcAft>
                        <a:buNone/>
                      </a:pPr>
                      <a:r>
                        <a:rPr lang="ca" sz="1100">
                          <a:solidFill>
                            <a:srgbClr val="FFFFFF"/>
                          </a:solidFill>
                        </a:rPr>
                        <a:t>5011</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Clr>
                          <a:schemeClr val="dk1"/>
                        </a:buClr>
                        <a:buSzPts val="1100"/>
                        <a:buFont typeface="Arial"/>
                        <a:buNone/>
                      </a:pPr>
                      <a:r>
                        <a:rPr lang="ca" sz="1100">
                          <a:solidFill>
                            <a:schemeClr val="lt1"/>
                          </a:solidFill>
                        </a:rPr>
                        <a:t>7</a:t>
                      </a:r>
                      <a:r>
                        <a:rPr lang="ca" sz="1100">
                          <a:solidFill>
                            <a:schemeClr val="lt1"/>
                          </a:solidFill>
                        </a:rPr>
                        <a:t>832</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Clr>
                          <a:srgbClr val="000000"/>
                        </a:buClr>
                        <a:buSzPts val="1100"/>
                        <a:buFont typeface="Arial"/>
                        <a:buNone/>
                      </a:pPr>
                      <a:r>
                        <a:rPr lang="ca" sz="1100">
                          <a:solidFill>
                            <a:srgbClr val="FFFFFF"/>
                          </a:solidFill>
                        </a:rPr>
                        <a:t>8898</a:t>
                      </a:r>
                      <a:endParaRPr sz="1100">
                        <a:solidFill>
                          <a:srgbClr val="FFFFFF"/>
                        </a:solidFill>
                      </a:endParaRPr>
                    </a:p>
                  </a:txBody>
                  <a:tcPr marT="91425" marB="91425" marR="91425" marL="91425" anchor="ctr"/>
                </a:tc>
                <a:tc>
                  <a:txBody>
                    <a:bodyPr/>
                    <a:lstStyle/>
                    <a:p>
                      <a:pPr indent="0" lvl="0" marL="0" rtl="0" algn="r">
                        <a:lnSpc>
                          <a:spcPct val="115000"/>
                        </a:lnSpc>
                        <a:spcBef>
                          <a:spcPts val="0"/>
                        </a:spcBef>
                        <a:spcAft>
                          <a:spcPts val="0"/>
                        </a:spcAft>
                        <a:buClr>
                          <a:schemeClr val="dk1"/>
                        </a:buClr>
                        <a:buSzPts val="1100"/>
                        <a:buFont typeface="Arial"/>
                        <a:buNone/>
                      </a:pPr>
                      <a:r>
                        <a:rPr lang="ca" sz="1100">
                          <a:solidFill>
                            <a:schemeClr val="lt1"/>
                          </a:solidFill>
                        </a:rPr>
                        <a:t>14640</a:t>
                      </a:r>
                      <a:endParaRPr sz="1000">
                        <a:solidFill>
                          <a:srgbClr val="FFFFFF"/>
                        </a:solidFill>
                      </a:endParaRPr>
                    </a:p>
                  </a:txBody>
                  <a:tcPr marT="91425" marB="91425" marR="91425" marL="91425" anchor="ctr"/>
                </a:tc>
                <a:tc>
                  <a:txBody>
                    <a:bodyPr/>
                    <a:lstStyle/>
                    <a:p>
                      <a:pPr indent="0" lvl="0" marL="0" rtl="0" algn="r">
                        <a:lnSpc>
                          <a:spcPct val="115000"/>
                        </a:lnSpc>
                        <a:spcBef>
                          <a:spcPts val="0"/>
                        </a:spcBef>
                        <a:spcAft>
                          <a:spcPts val="0"/>
                        </a:spcAft>
                        <a:buClr>
                          <a:schemeClr val="dk1"/>
                        </a:buClr>
                        <a:buSzPts val="1100"/>
                        <a:buFont typeface="Arial"/>
                        <a:buNone/>
                      </a:pPr>
                      <a:r>
                        <a:rPr lang="ca" sz="1100">
                          <a:solidFill>
                            <a:schemeClr val="lt1"/>
                          </a:solidFill>
                        </a:rPr>
                        <a:t>14640</a:t>
                      </a:r>
                      <a:endParaRPr sz="1000">
                        <a:solidFill>
                          <a:srgbClr val="FFFFFF"/>
                        </a:solidFill>
                      </a:endParaRPr>
                    </a:p>
                  </a:txBody>
                  <a:tcPr marT="91425" marB="91425" marR="91425" marL="91425" anchor="ctr"/>
                </a:tc>
                <a:tc>
                  <a:txBody>
                    <a:bodyPr/>
                    <a:lstStyle/>
                    <a:p>
                      <a:pPr indent="0" lvl="0" marL="0" rtl="0" algn="r">
                        <a:lnSpc>
                          <a:spcPct val="115000"/>
                        </a:lnSpc>
                        <a:spcBef>
                          <a:spcPts val="0"/>
                        </a:spcBef>
                        <a:spcAft>
                          <a:spcPts val="0"/>
                        </a:spcAft>
                        <a:buClr>
                          <a:schemeClr val="dk1"/>
                        </a:buClr>
                        <a:buSzPts val="1100"/>
                        <a:buFont typeface="Arial"/>
                        <a:buNone/>
                      </a:pPr>
                      <a:r>
                        <a:rPr lang="ca" sz="1100">
                          <a:solidFill>
                            <a:schemeClr val="lt1"/>
                          </a:solidFill>
                        </a:rPr>
                        <a:t>14640</a:t>
                      </a:r>
                      <a:endParaRPr sz="1000">
                        <a:solidFill>
                          <a:srgbClr val="FFFFFF"/>
                        </a:solidFill>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r>
              <a:tr h="100000">
                <a:tc>
                  <a:txBody>
                    <a:bodyPr/>
                    <a:lstStyle/>
                    <a:p>
                      <a:pPr indent="0" lvl="0" marL="0" rtl="0" algn="ctr">
                        <a:spcBef>
                          <a:spcPts val="0"/>
                        </a:spcBef>
                        <a:spcAft>
                          <a:spcPts val="0"/>
                        </a:spcAft>
                        <a:buClr>
                          <a:srgbClr val="000000"/>
                        </a:buClr>
                        <a:buSzPts val="1100"/>
                        <a:buFont typeface="Arial"/>
                        <a:buNone/>
                      </a:pPr>
                      <a:r>
                        <a:rPr lang="ca" sz="1200">
                          <a:solidFill>
                            <a:srgbClr val="FFFFFF"/>
                          </a:solidFill>
                        </a:rPr>
                        <a:t>PEE</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spcBef>
                          <a:spcPts val="0"/>
                        </a:spcBef>
                        <a:spcAft>
                          <a:spcPts val="0"/>
                        </a:spcAft>
                        <a:buNone/>
                      </a:pPr>
                      <a:r>
                        <a:t/>
                      </a:r>
                      <a:endParaRPr/>
                    </a:p>
                  </a:txBody>
                  <a:tcPr marT="91425" marB="91425" marR="91425" marL="91425" anchor="ctr">
                    <a:lnL cap="flat" cmpd="sng" w="19050">
                      <a:solidFill>
                        <a:srgbClr val="B1CCF9"/>
                      </a:solidFill>
                      <a:prstDash val="solid"/>
                      <a:round/>
                      <a:headEnd len="sm" w="sm" type="none"/>
                      <a:tailEnd len="sm" w="sm" type="none"/>
                    </a:ln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None/>
                      </a:pPr>
                      <a:r>
                        <a:rPr lang="ca" sz="1100">
                          <a:solidFill>
                            <a:srgbClr val="FFFFFF"/>
                          </a:solidFill>
                        </a:rPr>
                        <a:t>5000</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Clr>
                          <a:schemeClr val="dk1"/>
                        </a:buClr>
                        <a:buSzPts val="1100"/>
                        <a:buFont typeface="Arial"/>
                        <a:buNone/>
                      </a:pPr>
                      <a:r>
                        <a:rPr lang="ca" sz="1100">
                          <a:solidFill>
                            <a:schemeClr val="lt1"/>
                          </a:solidFill>
                        </a:rPr>
                        <a:t>5932</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lang="ca" sz="1100">
                          <a:solidFill>
                            <a:srgbClr val="FFFFFF"/>
                          </a:solidFill>
                        </a:rPr>
                        <a:t>11320</a:t>
                      </a:r>
                      <a:endParaRPr sz="1100">
                        <a:solidFill>
                          <a:srgbClr val="FFFFFF"/>
                        </a:solidFill>
                      </a:endParaRPr>
                    </a:p>
                  </a:txBody>
                  <a:tcPr marT="91425" marB="91425" marR="91425" marL="91425" anchor="ctr"/>
                </a:tc>
                <a:tc>
                  <a:txBody>
                    <a:bodyPr/>
                    <a:lstStyle/>
                    <a:p>
                      <a:pPr indent="0" lvl="0" marL="0" rtl="0" algn="ctr">
                        <a:spcBef>
                          <a:spcPts val="0"/>
                        </a:spcBef>
                        <a:spcAft>
                          <a:spcPts val="0"/>
                        </a:spcAft>
                        <a:buNone/>
                      </a:pPr>
                      <a:r>
                        <a:rPr lang="ca" sz="1100">
                          <a:solidFill>
                            <a:srgbClr val="FFFFFF"/>
                          </a:solidFill>
                        </a:rPr>
                        <a:t>10000</a:t>
                      </a:r>
                      <a:endParaRPr/>
                    </a:p>
                  </a:txBody>
                  <a:tcPr marT="91425" marB="91425" marR="91425" marL="91425" anchor="ctr"/>
                </a:tc>
              </a:tr>
              <a:tr h="541625">
                <a:tc>
                  <a:txBody>
                    <a:bodyPr/>
                    <a:lstStyle/>
                    <a:p>
                      <a:pPr indent="0" lvl="0" marL="0" rtl="0" algn="ctr">
                        <a:spcBef>
                          <a:spcPts val="0"/>
                        </a:spcBef>
                        <a:spcAft>
                          <a:spcPts val="0"/>
                        </a:spcAft>
                        <a:buNone/>
                      </a:pPr>
                      <a:r>
                        <a:rPr lang="ca" sz="1200">
                          <a:solidFill>
                            <a:srgbClr val="FFFFFF"/>
                          </a:solidFill>
                        </a:rPr>
                        <a:t>BW</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spcBef>
                          <a:spcPts val="0"/>
                        </a:spcBef>
                        <a:spcAft>
                          <a:spcPts val="0"/>
                        </a:spcAft>
                        <a:buNone/>
                      </a:pPr>
                      <a:r>
                        <a:t/>
                      </a:r>
                      <a:endParaRPr/>
                    </a:p>
                  </a:txBody>
                  <a:tcPr marT="91425" marB="91425" marR="91425" marL="91425" anchor="ctr">
                    <a:lnL cap="flat" cmpd="sng" w="19050">
                      <a:solidFill>
                        <a:srgbClr val="B1CCF9"/>
                      </a:solidFill>
                      <a:prstDash val="solid"/>
                      <a:round/>
                      <a:headEnd len="sm" w="sm" type="none"/>
                      <a:tailEnd len="sm" w="sm" type="none"/>
                    </a:lnL>
                  </a:tcP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lnSpc>
                          <a:spcPct val="115000"/>
                        </a:lnSpc>
                        <a:spcBef>
                          <a:spcPts val="0"/>
                        </a:spcBef>
                        <a:spcAft>
                          <a:spcPts val="0"/>
                        </a:spcAft>
                        <a:buNone/>
                      </a:pPr>
                      <a:r>
                        <a:rPr lang="ca" sz="1100">
                          <a:solidFill>
                            <a:srgbClr val="FFFFFF"/>
                          </a:solidFill>
                        </a:rPr>
                        <a:t>47320</a:t>
                      </a:r>
                      <a:endParaRPr sz="1100">
                        <a:solidFill>
                          <a:srgbClr val="FFFFFF"/>
                        </a:solidFill>
                      </a:endParaRPr>
                    </a:p>
                  </a:txBody>
                  <a:tcPr marT="91425" marB="91425" marR="91425" marL="91425" anchor="ct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47" name="Shape 147"/>
        <p:cNvGrpSpPr/>
        <p:nvPr/>
      </p:nvGrpSpPr>
      <p:grpSpPr>
        <a:xfrm>
          <a:off x="0" y="0"/>
          <a:ext cx="0" cy="0"/>
          <a:chOff x="0" y="0"/>
          <a:chExt cx="0" cy="0"/>
        </a:xfrm>
      </p:grpSpPr>
      <p:sp>
        <p:nvSpPr>
          <p:cNvPr id="148" name="Google Shape;148;p27"/>
          <p:cNvSpPr txBox="1"/>
          <p:nvPr/>
        </p:nvSpPr>
        <p:spPr>
          <a:xfrm>
            <a:off x="700650" y="2187000"/>
            <a:ext cx="7742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3800">
                <a:solidFill>
                  <a:srgbClr val="FFFFFF"/>
                </a:solidFill>
                <a:latin typeface="Comfortaa"/>
                <a:ea typeface="Comfortaa"/>
                <a:cs typeface="Comfortaa"/>
                <a:sym typeface="Comfortaa"/>
              </a:rPr>
              <a:t>Calendario y Presupuesto</a:t>
            </a:r>
            <a:endParaRPr sz="3800">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52" name="Shape 152"/>
        <p:cNvGrpSpPr/>
        <p:nvPr/>
      </p:nvGrpSpPr>
      <p:grpSpPr>
        <a:xfrm>
          <a:off x="0" y="0"/>
          <a:ext cx="0" cy="0"/>
          <a:chOff x="0" y="0"/>
          <a:chExt cx="0" cy="0"/>
        </a:xfrm>
      </p:grpSpPr>
      <p:sp>
        <p:nvSpPr>
          <p:cNvPr id="153" name="Google Shape;153;p28"/>
          <p:cNvSpPr/>
          <p:nvPr/>
        </p:nvSpPr>
        <p:spPr>
          <a:xfrm>
            <a:off x="8246050" y="67275"/>
            <a:ext cx="844800" cy="1173900"/>
          </a:xfrm>
          <a:prstGeom prst="rect">
            <a:avLst/>
          </a:prstGeom>
          <a:solidFill>
            <a:srgbClr val="041938"/>
          </a:solidFill>
          <a:ln cap="flat" cmpd="sng" w="9525">
            <a:solidFill>
              <a:srgbClr val="0419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54" name="Google Shape;154;p28"/>
          <p:cNvGraphicFramePr/>
          <p:nvPr/>
        </p:nvGraphicFramePr>
        <p:xfrm>
          <a:off x="252238" y="141713"/>
          <a:ext cx="3000000" cy="3000000"/>
        </p:xfrm>
        <a:graphic>
          <a:graphicData uri="http://schemas.openxmlformats.org/drawingml/2006/table">
            <a:tbl>
              <a:tblPr>
                <a:noFill/>
                <a:tableStyleId>{5593F9FD-924E-41A6-9A6C-80944E78A6BD}</a:tableStyleId>
              </a:tblPr>
              <a:tblGrid>
                <a:gridCol w="935475"/>
                <a:gridCol w="586525"/>
                <a:gridCol w="684900"/>
                <a:gridCol w="603675"/>
                <a:gridCol w="644275"/>
                <a:gridCol w="684875"/>
                <a:gridCol w="613850"/>
                <a:gridCol w="634125"/>
                <a:gridCol w="593525"/>
                <a:gridCol w="664575"/>
                <a:gridCol w="664575"/>
                <a:gridCol w="664575"/>
                <a:gridCol w="664575"/>
              </a:tblGrid>
              <a:tr h="468400">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ENE</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FEB</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MAR</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ABR</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MAY</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JUN</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JUL</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AGO</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SEP</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OCT</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NOV</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DEC</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r>
              <a:tr h="549350">
                <a:tc>
                  <a:txBody>
                    <a:bodyPr/>
                    <a:lstStyle/>
                    <a:p>
                      <a:pPr indent="0" lvl="0" marL="0" rtl="0" algn="l">
                        <a:spcBef>
                          <a:spcPts val="0"/>
                        </a:spcBef>
                        <a:spcAft>
                          <a:spcPts val="0"/>
                        </a:spcAft>
                        <a:buNone/>
                      </a:pPr>
                      <a:r>
                        <a:rPr lang="ca" sz="1300">
                          <a:solidFill>
                            <a:srgbClr val="FFFFFF"/>
                          </a:solidFill>
                        </a:rPr>
                        <a:t>Honorario</a:t>
                      </a:r>
                      <a:endParaRPr sz="1300">
                        <a:solidFill>
                          <a:srgbClr val="FFFFFF"/>
                        </a:solidFill>
                      </a:endParaRPr>
                    </a:p>
                    <a:p>
                      <a:pPr indent="0" lvl="0" marL="0" rtl="0" algn="l">
                        <a:spcBef>
                          <a:spcPts val="0"/>
                        </a:spcBef>
                        <a:spcAft>
                          <a:spcPts val="0"/>
                        </a:spcAft>
                        <a:buNone/>
                      </a:pPr>
                      <a:r>
                        <a:rPr lang="ca" sz="1300">
                          <a:solidFill>
                            <a:srgbClr val="FFFFFF"/>
                          </a:solidFill>
                        </a:rPr>
                        <a:t>19€ / h </a:t>
                      </a:r>
                      <a:endParaRPr sz="13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None/>
                      </a:pPr>
                      <a:r>
                        <a:rPr lang="ca">
                          <a:solidFill>
                            <a:srgbClr val="FFFFFF"/>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ctr">
                        <a:spcBef>
                          <a:spcPts val="0"/>
                        </a:spcBef>
                        <a:spcAft>
                          <a:spcPts val="0"/>
                        </a:spcAft>
                        <a:buClr>
                          <a:schemeClr val="dk1"/>
                        </a:buClr>
                        <a:buSzPts val="1100"/>
                        <a:buFont typeface="Arial"/>
                        <a:buNone/>
                      </a:pPr>
                      <a:r>
                        <a:rPr lang="ca">
                          <a:solidFill>
                            <a:schemeClr val="lt1"/>
                          </a:solidFill>
                        </a:rPr>
                        <a:t>3040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r>
              <a:tr h="714650">
                <a:tc>
                  <a:txBody>
                    <a:bodyPr/>
                    <a:lstStyle/>
                    <a:p>
                      <a:pPr indent="0" lvl="0" marL="0" rtl="0" algn="l">
                        <a:spcBef>
                          <a:spcPts val="0"/>
                        </a:spcBef>
                        <a:spcAft>
                          <a:spcPts val="0"/>
                        </a:spcAft>
                        <a:buNone/>
                      </a:pPr>
                      <a:r>
                        <a:rPr lang="ca" sz="1200">
                          <a:solidFill>
                            <a:srgbClr val="FFFFFF"/>
                          </a:solidFill>
                        </a:rPr>
                        <a:t>ADS</a:t>
                      </a:r>
                      <a:br>
                        <a:rPr lang="ca" sz="1000">
                          <a:solidFill>
                            <a:srgbClr val="FFFFFF"/>
                          </a:solidFill>
                        </a:rPr>
                      </a:br>
                      <a:r>
                        <a:rPr lang="ca" sz="1000">
                          <a:solidFill>
                            <a:srgbClr val="FFFFFF"/>
                          </a:solidFill>
                        </a:rPr>
                        <a:t>(CPC 0.60</a:t>
                      </a:r>
                      <a:r>
                        <a:rPr lang="ca" sz="1000">
                          <a:solidFill>
                            <a:schemeClr val="lt1"/>
                          </a:solidFill>
                        </a:rPr>
                        <a:t>€)</a:t>
                      </a:r>
                      <a:endParaRPr sz="8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3</a:t>
                      </a:r>
                      <a:r>
                        <a:rPr lang="ca">
                          <a:solidFill>
                            <a:srgbClr val="FFFFFF"/>
                          </a:solidFill>
                        </a:rPr>
                        <a:t>280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2052</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2352</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246</a:t>
                      </a:r>
                      <a:r>
                        <a:rPr lang="ca">
                          <a:solidFill>
                            <a:srgbClr val="FFFFFF"/>
                          </a:solidFill>
                        </a:rPr>
                        <a:t>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1748</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1748</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1748</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0</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4</a:t>
                      </a:r>
                      <a:r>
                        <a:rPr lang="ca">
                          <a:solidFill>
                            <a:srgbClr val="FFFFFF"/>
                          </a:solidFill>
                        </a:rPr>
                        <a:t>888</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a:solidFill>
                            <a:srgbClr val="FFFFFF"/>
                          </a:solidFill>
                        </a:rPr>
                        <a:t>3</a:t>
                      </a:r>
                      <a:r>
                        <a:rPr lang="ca">
                          <a:solidFill>
                            <a:srgbClr val="FFFFFF"/>
                          </a:solidFill>
                        </a:rPr>
                        <a:t>660</a:t>
                      </a:r>
                      <a:endParaRPr>
                        <a:solidFill>
                          <a:srgbClr val="FFFFFF"/>
                        </a:solidFill>
                      </a:endParaRPr>
                    </a:p>
                    <a:p>
                      <a:pPr indent="0" lvl="0" marL="0" rtl="0" algn="ctr">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9525">
                      <a:solidFill>
                        <a:srgbClr val="9E9E9E"/>
                      </a:solidFill>
                      <a:prstDash val="solid"/>
                      <a:round/>
                      <a:headEnd len="sm" w="sm" type="none"/>
                      <a:tailEnd len="sm" w="sm" type="none"/>
                    </a:lnB>
                    <a:solidFill>
                      <a:srgbClr val="1B5CC8"/>
                    </a:solidFill>
                  </a:tcPr>
                </a:tc>
              </a:tr>
              <a:tr h="712750">
                <a:tc>
                  <a:txBody>
                    <a:bodyPr/>
                    <a:lstStyle/>
                    <a:p>
                      <a:pPr indent="0" lvl="0" marL="0" rtl="0" algn="ctr">
                        <a:spcBef>
                          <a:spcPts val="0"/>
                        </a:spcBef>
                        <a:spcAft>
                          <a:spcPts val="0"/>
                        </a:spcAft>
                        <a:buNone/>
                      </a:pPr>
                      <a:r>
                        <a:rPr lang="ca" sz="1200">
                          <a:solidFill>
                            <a:srgbClr val="FFFFFF"/>
                          </a:solidFill>
                        </a:rPr>
                        <a:t>AN</a:t>
                      </a:r>
                      <a:endParaRPr sz="16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9525">
                      <a:solidFill>
                        <a:srgbClr val="9E9E9E"/>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lnSpc>
                          <a:spcPct val="115000"/>
                        </a:lnSpc>
                        <a:spcBef>
                          <a:spcPts val="0"/>
                        </a:spcBef>
                        <a:spcAft>
                          <a:spcPts val="0"/>
                        </a:spcAft>
                        <a:buClr>
                          <a:srgbClr val="000000"/>
                        </a:buClr>
                        <a:buSzPts val="1100"/>
                        <a:buFont typeface="Arial"/>
                        <a:buNone/>
                      </a:pPr>
                      <a:r>
                        <a:rPr lang="ca" sz="1000">
                          <a:solidFill>
                            <a:srgbClr val="FFFFFF"/>
                          </a:solidFill>
                        </a:rPr>
                        <a:t> </a:t>
                      </a:r>
                      <a:r>
                        <a:rPr lang="ca" sz="1200">
                          <a:solidFill>
                            <a:schemeClr val="lt1"/>
                          </a:solidFill>
                        </a:rPr>
                        <a:t>3280</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1400">
                <a:tc>
                  <a:txBody>
                    <a:bodyPr/>
                    <a:lstStyle/>
                    <a:p>
                      <a:pPr indent="0" lvl="0" marL="0" rtl="0" algn="ctr">
                        <a:spcBef>
                          <a:spcPts val="0"/>
                        </a:spcBef>
                        <a:spcAft>
                          <a:spcPts val="0"/>
                        </a:spcAft>
                        <a:buNone/>
                      </a:pPr>
                      <a:r>
                        <a:rPr lang="ca" sz="1200">
                          <a:solidFill>
                            <a:srgbClr val="FFFFFF"/>
                          </a:solidFill>
                        </a:rPr>
                        <a:t>OB</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19050">
                      <a:solidFill>
                        <a:srgbClr val="B1CCF9"/>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solidFill>
                            <a:srgbClr val="FFFFFF"/>
                          </a:solidFill>
                        </a:rPr>
                        <a:t>1020</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solidFill>
                            <a:srgbClr val="FFFFFF"/>
                          </a:solidFill>
                        </a:rPr>
                        <a:t>1033</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ca" sz="1100">
                          <a:solidFill>
                            <a:schemeClr val="lt1"/>
                          </a:solidFill>
                        </a:rPr>
                        <a:t>1333</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546450">
                <a:tc>
                  <a:txBody>
                    <a:bodyPr/>
                    <a:lstStyle/>
                    <a:p>
                      <a:pPr indent="0" lvl="0" marL="0" rtl="0" algn="ctr">
                        <a:spcBef>
                          <a:spcPts val="0"/>
                        </a:spcBef>
                        <a:spcAft>
                          <a:spcPts val="0"/>
                        </a:spcAft>
                        <a:buNone/>
                      </a:pPr>
                      <a:r>
                        <a:rPr lang="ca" sz="1200">
                          <a:solidFill>
                            <a:srgbClr val="FFFFFF"/>
                          </a:solidFill>
                        </a:rPr>
                        <a:t>CPJ</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19050">
                      <a:solidFill>
                        <a:srgbClr val="B1CCF9"/>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solidFill>
                            <a:srgbClr val="FFFFFF"/>
                          </a:solidFill>
                        </a:rPr>
                        <a:t>1032</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solidFill>
                            <a:srgbClr val="FFFFFF"/>
                          </a:solidFill>
                        </a:rPr>
                        <a:t>768</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Clr>
                          <a:srgbClr val="000000"/>
                        </a:buClr>
                        <a:buSzPts val="1100"/>
                        <a:buFont typeface="Arial"/>
                        <a:buNone/>
                      </a:pPr>
                      <a:r>
                        <a:rPr lang="ca" sz="1100">
                          <a:solidFill>
                            <a:srgbClr val="FFFFFF"/>
                          </a:solidFill>
                        </a:rPr>
                        <a:t>668</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ca" sz="1100">
                          <a:solidFill>
                            <a:schemeClr val="lt1"/>
                          </a:solidFill>
                        </a:rPr>
                        <a:t>1748</a:t>
                      </a:r>
                      <a:endParaRPr sz="8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ca" sz="1100">
                          <a:solidFill>
                            <a:schemeClr val="lt1"/>
                          </a:solidFill>
                        </a:rPr>
                        <a:t>1748</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ca" sz="1100">
                          <a:solidFill>
                            <a:schemeClr val="lt1"/>
                          </a:solidFill>
                        </a:rPr>
                        <a:t>1748</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1400">
                <a:tc>
                  <a:txBody>
                    <a:bodyPr/>
                    <a:lstStyle/>
                    <a:p>
                      <a:pPr indent="0" lvl="0" marL="0" rtl="0" algn="ctr">
                        <a:spcBef>
                          <a:spcPts val="0"/>
                        </a:spcBef>
                        <a:spcAft>
                          <a:spcPts val="0"/>
                        </a:spcAft>
                        <a:buClr>
                          <a:srgbClr val="000000"/>
                        </a:buClr>
                        <a:buSzPts val="1100"/>
                        <a:buFont typeface="Arial"/>
                        <a:buNone/>
                      </a:pPr>
                      <a:r>
                        <a:rPr lang="ca" sz="1200">
                          <a:solidFill>
                            <a:srgbClr val="FFFFFF"/>
                          </a:solidFill>
                        </a:rPr>
                        <a:t>PEE</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19050">
                      <a:solidFill>
                        <a:srgbClr val="B1CCF9"/>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solidFill>
                            <a:srgbClr val="FFFFFF"/>
                          </a:solidFill>
                        </a:rPr>
                        <a:t>282</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solidFill>
                            <a:schemeClr val="lt1"/>
                          </a:solidFill>
                        </a:rPr>
                        <a:t>373</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ca" sz="1100">
                          <a:solidFill>
                            <a:schemeClr val="lt1"/>
                          </a:solidFill>
                        </a:rPr>
                        <a:t>373</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solidFill>
                            <a:srgbClr val="FFFFFF"/>
                          </a:solidFill>
                        </a:rPr>
                        <a:t>200</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1400">
                <a:tc>
                  <a:txBody>
                    <a:bodyPr/>
                    <a:lstStyle/>
                    <a:p>
                      <a:pPr indent="0" lvl="0" marL="0" rtl="0" algn="ctr">
                        <a:spcBef>
                          <a:spcPts val="0"/>
                        </a:spcBef>
                        <a:spcAft>
                          <a:spcPts val="0"/>
                        </a:spcAft>
                        <a:buClr>
                          <a:schemeClr val="dk1"/>
                        </a:buClr>
                        <a:buSzPts val="1100"/>
                        <a:buFont typeface="Arial"/>
                        <a:buNone/>
                      </a:pPr>
                      <a:r>
                        <a:rPr lang="ca" sz="1200">
                          <a:solidFill>
                            <a:schemeClr val="lt1"/>
                          </a:solidFill>
                        </a:rPr>
                        <a:t>BW</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19050">
                      <a:solidFill>
                        <a:srgbClr val="B1CCF9"/>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ca" sz="1100">
                          <a:solidFill>
                            <a:schemeClr val="lt1"/>
                          </a:solidFill>
                        </a:rPr>
                        <a:t>4515</a:t>
                      </a:r>
                      <a:endParaRPr sz="1100">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1400">
                <a:tc>
                  <a:txBody>
                    <a:bodyPr/>
                    <a:lstStyle/>
                    <a:p>
                      <a:pPr indent="0" lvl="0" marL="0" rtl="0" algn="ctr">
                        <a:spcBef>
                          <a:spcPts val="0"/>
                        </a:spcBef>
                        <a:spcAft>
                          <a:spcPts val="0"/>
                        </a:spcAft>
                        <a:buNone/>
                      </a:pPr>
                      <a:r>
                        <a:rPr lang="ca" sz="1200">
                          <a:solidFill>
                            <a:srgbClr val="FFFFFF"/>
                          </a:solidFill>
                        </a:rPr>
                        <a:t>NAV</a:t>
                      </a:r>
                      <a:endParaRPr sz="12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4286F5"/>
                    </a:solidFill>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19050">
                      <a:solidFill>
                        <a:srgbClr val="B1CCF9"/>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100">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1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300"/>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t/>
                      </a:r>
                      <a:endParaRPr sz="1100">
                        <a:solidFill>
                          <a:schemeClr val="lt1"/>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ctr">
                        <a:lnSpc>
                          <a:spcPct val="115000"/>
                        </a:lnSpc>
                        <a:spcBef>
                          <a:spcPts val="0"/>
                        </a:spcBef>
                        <a:spcAft>
                          <a:spcPts val="0"/>
                        </a:spcAft>
                        <a:buClr>
                          <a:schemeClr val="dk1"/>
                        </a:buClr>
                        <a:buSzPts val="1100"/>
                        <a:buFont typeface="Arial"/>
                        <a:buNone/>
                      </a:pPr>
                      <a:r>
                        <a:rPr lang="ca" sz="1100">
                          <a:solidFill>
                            <a:schemeClr val="lt1"/>
                          </a:solidFill>
                        </a:rPr>
                        <a:t>3460</a:t>
                      </a:r>
                      <a:endParaRPr sz="800">
                        <a:solidFill>
                          <a:srgbClr val="FFFFFF"/>
                        </a:solidFill>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r>
              <a:tr h="361400">
                <a:tc>
                  <a:txBody>
                    <a:bodyPr/>
                    <a:lstStyle/>
                    <a:p>
                      <a:pPr indent="0" lvl="0" marL="0" rtl="0" algn="ctr">
                        <a:spcBef>
                          <a:spcPts val="0"/>
                        </a:spcBef>
                        <a:spcAft>
                          <a:spcPts val="0"/>
                        </a:spcAft>
                        <a:buNone/>
                      </a:pPr>
                      <a:r>
                        <a:rPr lang="ca" sz="1200">
                          <a:solidFill>
                            <a:schemeClr val="dk1"/>
                          </a:solidFill>
                        </a:rPr>
                        <a:t>TOTAL (</a:t>
                      </a:r>
                      <a:r>
                        <a:rPr lang="ca" sz="1000">
                          <a:solidFill>
                            <a:schemeClr val="dk1"/>
                          </a:solidFill>
                        </a:rPr>
                        <a:t>€)</a:t>
                      </a:r>
                      <a:endParaRPr sz="1200">
                        <a:solidFill>
                          <a:schemeClr val="dk1"/>
                        </a:solidFill>
                      </a:endParaRPr>
                    </a:p>
                  </a:txBody>
                  <a:tcPr marT="91425" marB="91425" marR="91425" marL="91425" anchor="ctr">
                    <a:lnL cap="flat" cmpd="sng" w="19050">
                      <a:solidFill>
                        <a:srgbClr val="B1CCF9"/>
                      </a:solidFill>
                      <a:prstDash val="solid"/>
                      <a:round/>
                      <a:headEnd len="sm" w="sm" type="none"/>
                      <a:tailEnd len="sm" w="sm" type="none"/>
                    </a:lnL>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EC070"/>
                    </a:solidFill>
                  </a:tcPr>
                </a:tc>
                <a:tc>
                  <a:txBody>
                    <a:bodyPr/>
                    <a:lstStyle/>
                    <a:p>
                      <a:pPr indent="0" lvl="0" marL="0" rtl="0" algn="r">
                        <a:lnSpc>
                          <a:spcPct val="115000"/>
                        </a:lnSpc>
                        <a:spcBef>
                          <a:spcPts val="0"/>
                        </a:spcBef>
                        <a:spcAft>
                          <a:spcPts val="0"/>
                        </a:spcAft>
                        <a:buNone/>
                      </a:pPr>
                      <a:r>
                        <a:rPr lang="ca" sz="1300"/>
                        <a:t>6320</a:t>
                      </a:r>
                      <a:endParaRPr sz="1300"/>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3040</a:t>
                      </a:r>
                      <a:endParaRPr sz="1300"/>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3040</a:t>
                      </a:r>
                      <a:endParaRPr sz="1300"/>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5092</a:t>
                      </a:r>
                      <a:endParaRPr sz="1300">
                        <a:solidFill>
                          <a:srgbClr val="FFFFFF"/>
                        </a:solidFill>
                      </a:endParaRPr>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5392</a:t>
                      </a:r>
                      <a:endParaRPr sz="1300">
                        <a:solidFill>
                          <a:srgbClr val="FFFFFF"/>
                        </a:solidFill>
                      </a:endParaRPr>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5500</a:t>
                      </a:r>
                      <a:endParaRPr sz="1300">
                        <a:solidFill>
                          <a:schemeClr val="lt1"/>
                        </a:solidFill>
                      </a:endParaRPr>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4788</a:t>
                      </a:r>
                      <a:endParaRPr sz="1300">
                        <a:solidFill>
                          <a:srgbClr val="FFFFFF"/>
                        </a:solidFill>
                      </a:endParaRPr>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4788</a:t>
                      </a:r>
                      <a:endParaRPr sz="1300">
                        <a:solidFill>
                          <a:srgbClr val="FFFFFF"/>
                        </a:solidFill>
                      </a:endParaRPr>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4788</a:t>
                      </a:r>
                      <a:endParaRPr sz="1300">
                        <a:solidFill>
                          <a:srgbClr val="FFFFFF"/>
                        </a:solidFill>
                      </a:endParaRPr>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3040</a:t>
                      </a:r>
                      <a:endParaRPr sz="1300"/>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7928</a:t>
                      </a:r>
                      <a:endParaRPr sz="1300">
                        <a:solidFill>
                          <a:srgbClr val="FFFFFF"/>
                        </a:solidFill>
                      </a:endParaRPr>
                    </a:p>
                  </a:txBody>
                  <a:tcPr marT="91425" marB="91425" marR="91425" marL="91425">
                    <a:solidFill>
                      <a:srgbClr val="DEC070"/>
                    </a:solidFill>
                  </a:tcPr>
                </a:tc>
                <a:tc>
                  <a:txBody>
                    <a:bodyPr/>
                    <a:lstStyle/>
                    <a:p>
                      <a:pPr indent="0" lvl="0" marL="0" rtl="0" algn="r">
                        <a:lnSpc>
                          <a:spcPct val="115000"/>
                        </a:lnSpc>
                        <a:spcBef>
                          <a:spcPts val="0"/>
                        </a:spcBef>
                        <a:spcAft>
                          <a:spcPts val="0"/>
                        </a:spcAft>
                        <a:buNone/>
                      </a:pPr>
                      <a:r>
                        <a:rPr lang="ca" sz="1300"/>
                        <a:t>6700</a:t>
                      </a:r>
                      <a:endParaRPr sz="1300">
                        <a:solidFill>
                          <a:srgbClr val="FFFFFF"/>
                        </a:solidFill>
                      </a:endParaRPr>
                    </a:p>
                  </a:txBody>
                  <a:tcPr marT="91425" marB="91425" marR="91425" marL="91425">
                    <a:solidFill>
                      <a:srgbClr val="DEC070"/>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58" name="Shape 158"/>
        <p:cNvGrpSpPr/>
        <p:nvPr/>
      </p:nvGrpSpPr>
      <p:grpSpPr>
        <a:xfrm>
          <a:off x="0" y="0"/>
          <a:ext cx="0" cy="0"/>
          <a:chOff x="0" y="0"/>
          <a:chExt cx="0" cy="0"/>
        </a:xfrm>
      </p:grpSpPr>
      <p:sp>
        <p:nvSpPr>
          <p:cNvPr id="159" name="Google Shape;159;p29"/>
          <p:cNvSpPr/>
          <p:nvPr/>
        </p:nvSpPr>
        <p:spPr>
          <a:xfrm>
            <a:off x="8246050" y="67275"/>
            <a:ext cx="844800" cy="1173900"/>
          </a:xfrm>
          <a:prstGeom prst="rect">
            <a:avLst/>
          </a:prstGeom>
          <a:solidFill>
            <a:srgbClr val="041938"/>
          </a:solidFill>
          <a:ln cap="flat" cmpd="sng" w="9525">
            <a:solidFill>
              <a:srgbClr val="04193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0" name="Google Shape;160;p29"/>
          <p:cNvSpPr txBox="1"/>
          <p:nvPr/>
        </p:nvSpPr>
        <p:spPr>
          <a:xfrm>
            <a:off x="700650" y="2187000"/>
            <a:ext cx="7742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sz="3800">
              <a:latin typeface="Comfortaa"/>
              <a:ea typeface="Comfortaa"/>
              <a:cs typeface="Comfortaa"/>
              <a:sym typeface="Comfortaa"/>
            </a:endParaRPr>
          </a:p>
        </p:txBody>
      </p:sp>
      <p:graphicFrame>
        <p:nvGraphicFramePr>
          <p:cNvPr id="161" name="Google Shape;161;p29"/>
          <p:cNvGraphicFramePr/>
          <p:nvPr/>
        </p:nvGraphicFramePr>
        <p:xfrm>
          <a:off x="139850" y="470925"/>
          <a:ext cx="3000000" cy="3000000"/>
        </p:xfrm>
        <a:graphic>
          <a:graphicData uri="http://schemas.openxmlformats.org/drawingml/2006/table">
            <a:tbl>
              <a:tblPr>
                <a:noFill/>
                <a:tableStyleId>{5593F9FD-924E-41A6-9A6C-80944E78A6BD}</a:tableStyleId>
              </a:tblPr>
              <a:tblGrid>
                <a:gridCol w="1324150"/>
                <a:gridCol w="553425"/>
                <a:gridCol w="536175"/>
                <a:gridCol w="608425"/>
                <a:gridCol w="584700"/>
                <a:gridCol w="657175"/>
                <a:gridCol w="657175"/>
                <a:gridCol w="657175"/>
                <a:gridCol w="657175"/>
                <a:gridCol w="657175"/>
                <a:gridCol w="657175"/>
                <a:gridCol w="657175"/>
                <a:gridCol w="657175"/>
              </a:tblGrid>
              <a:tr h="597700">
                <a:tc>
                  <a:txBody>
                    <a:bodyPr/>
                    <a:lstStyle/>
                    <a:p>
                      <a:pPr indent="0" lvl="0" marL="0" rtl="0" algn="l">
                        <a:spcBef>
                          <a:spcPts val="0"/>
                        </a:spcBef>
                        <a:spcAft>
                          <a:spcPts val="0"/>
                        </a:spcAft>
                        <a:buNone/>
                      </a:pPr>
                      <a:r>
                        <a:rPr lang="ca">
                          <a:solidFill>
                            <a:srgbClr val="DF6665"/>
                          </a:solidFill>
                        </a:rPr>
                        <a:t>RRSS</a:t>
                      </a:r>
                      <a:endParaRPr>
                        <a:solidFill>
                          <a:srgbClr val="DF6665"/>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ENE</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FEB</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MAR</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ABR</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MAY</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JUN</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JUL</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AGO</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SEP</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OCT</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NOV</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l">
                        <a:spcBef>
                          <a:spcPts val="0"/>
                        </a:spcBef>
                        <a:spcAft>
                          <a:spcPts val="0"/>
                        </a:spcAft>
                        <a:buNone/>
                      </a:pPr>
                      <a:r>
                        <a:rPr lang="ca">
                          <a:solidFill>
                            <a:srgbClr val="FFFFFF"/>
                          </a:solidFill>
                        </a:rPr>
                        <a:t>DEC</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r>
              <a:tr h="580975">
                <a:tc>
                  <a:txBody>
                    <a:bodyPr/>
                    <a:lstStyle/>
                    <a:p>
                      <a:pPr indent="0" lvl="0" marL="0" rtl="0" algn="l">
                        <a:spcBef>
                          <a:spcPts val="0"/>
                        </a:spcBef>
                        <a:spcAft>
                          <a:spcPts val="0"/>
                        </a:spcAft>
                        <a:buNone/>
                      </a:pPr>
                      <a:r>
                        <a:rPr lang="ca" sz="1000">
                          <a:solidFill>
                            <a:srgbClr val="FFFFFF"/>
                          </a:solidFill>
                        </a:rPr>
                        <a:t>NUEVO AÑO</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CBD6A"/>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r>
              <a:tr h="580975">
                <a:tc>
                  <a:txBody>
                    <a:bodyPr/>
                    <a:lstStyle/>
                    <a:p>
                      <a:pPr indent="0" lvl="0" marL="0" rtl="0" algn="l">
                        <a:spcBef>
                          <a:spcPts val="0"/>
                        </a:spcBef>
                        <a:spcAft>
                          <a:spcPts val="0"/>
                        </a:spcAft>
                        <a:buNone/>
                      </a:pPr>
                      <a:r>
                        <a:rPr lang="ca" sz="1000">
                          <a:solidFill>
                            <a:srgbClr val="FFFFFF"/>
                          </a:solidFill>
                        </a:rPr>
                        <a:t>OPERACIÓN BIKINI</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69A84F"/>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69A84F"/>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69A84F"/>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r>
              <a:tr h="627575">
                <a:tc>
                  <a:txBody>
                    <a:bodyPr/>
                    <a:lstStyle/>
                    <a:p>
                      <a:pPr indent="0" lvl="0" marL="0" rtl="0" algn="l">
                        <a:spcBef>
                          <a:spcPts val="0"/>
                        </a:spcBef>
                        <a:spcAft>
                          <a:spcPts val="0"/>
                        </a:spcAft>
                        <a:buNone/>
                      </a:pPr>
                      <a:r>
                        <a:rPr lang="ca" sz="1000">
                          <a:solidFill>
                            <a:srgbClr val="FFFFFF"/>
                          </a:solidFill>
                        </a:rPr>
                        <a:t>CONECTANDO CON PÚBLICO JOVEN</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DF6665"/>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r>
              <a:tr h="627575">
                <a:tc>
                  <a:txBody>
                    <a:bodyPr/>
                    <a:lstStyle/>
                    <a:p>
                      <a:pPr indent="0" lvl="0" marL="0" rtl="0" algn="l">
                        <a:spcBef>
                          <a:spcPts val="0"/>
                        </a:spcBef>
                        <a:spcAft>
                          <a:spcPts val="0"/>
                        </a:spcAft>
                        <a:buNone/>
                      </a:pPr>
                      <a:r>
                        <a:rPr lang="ca" sz="1000">
                          <a:solidFill>
                            <a:srgbClr val="FFFFFF"/>
                          </a:solidFill>
                        </a:rPr>
                        <a:t>PRESENCIA EN ÉPOCA DE EXÁMENES</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41938"/>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FFD966"/>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FFD966"/>
                    </a:solidFill>
                  </a:tcPr>
                </a:tc>
              </a:tr>
              <a:tr h="580975">
                <a:tc>
                  <a:txBody>
                    <a:bodyPr/>
                    <a:lstStyle/>
                    <a:p>
                      <a:pPr indent="0" lvl="0" marL="0" rtl="0" algn="l">
                        <a:spcBef>
                          <a:spcPts val="0"/>
                        </a:spcBef>
                        <a:spcAft>
                          <a:spcPts val="0"/>
                        </a:spcAft>
                        <a:buNone/>
                      </a:pPr>
                      <a:r>
                        <a:rPr lang="ca" sz="1000">
                          <a:solidFill>
                            <a:srgbClr val="FFFFFF"/>
                          </a:solidFill>
                        </a:rPr>
                        <a:t>BLACK WEEKS</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C27BA0"/>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r>
              <a:tr h="580975">
                <a:tc>
                  <a:txBody>
                    <a:bodyPr/>
                    <a:lstStyle/>
                    <a:p>
                      <a:pPr indent="0" lvl="0" marL="0" rtl="0" algn="l">
                        <a:spcBef>
                          <a:spcPts val="0"/>
                        </a:spcBef>
                        <a:spcAft>
                          <a:spcPts val="0"/>
                        </a:spcAft>
                        <a:buNone/>
                      </a:pPr>
                      <a:r>
                        <a:rPr lang="ca" sz="1000">
                          <a:solidFill>
                            <a:srgbClr val="FFFFFF"/>
                          </a:solidFill>
                        </a:rPr>
                        <a:t>NAVIDAD</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F3F3F3"/>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65" name="Shape 165"/>
        <p:cNvGrpSpPr/>
        <p:nvPr/>
      </p:nvGrpSpPr>
      <p:grpSpPr>
        <a:xfrm>
          <a:off x="0" y="0"/>
          <a:ext cx="0" cy="0"/>
          <a:chOff x="0" y="0"/>
          <a:chExt cx="0" cy="0"/>
        </a:xfrm>
      </p:grpSpPr>
      <p:sp>
        <p:nvSpPr>
          <p:cNvPr id="166" name="Google Shape;166;p30"/>
          <p:cNvSpPr txBox="1"/>
          <p:nvPr/>
        </p:nvSpPr>
        <p:spPr>
          <a:xfrm>
            <a:off x="1329325" y="2247000"/>
            <a:ext cx="6384900" cy="64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Análisis</a:t>
            </a:r>
            <a:r>
              <a:rPr lang="ca" sz="3020">
                <a:solidFill>
                  <a:schemeClr val="lt1"/>
                </a:solidFill>
                <a:latin typeface="Comfortaa"/>
                <a:ea typeface="Comfortaa"/>
                <a:cs typeface="Comfortaa"/>
                <a:sym typeface="Comfortaa"/>
              </a:rPr>
              <a:t> de la competencia</a:t>
            </a:r>
            <a:endParaRPr sz="3020">
              <a:solidFill>
                <a:schemeClr val="lt1"/>
              </a:solidFill>
              <a:latin typeface="Comfortaa"/>
              <a:ea typeface="Comfortaa"/>
              <a:cs typeface="Comfortaa"/>
              <a:sym typeface="Comforta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70" name="Shape 170"/>
        <p:cNvGrpSpPr/>
        <p:nvPr/>
      </p:nvGrpSpPr>
      <p:grpSpPr>
        <a:xfrm>
          <a:off x="0" y="0"/>
          <a:ext cx="0" cy="0"/>
          <a:chOff x="0" y="0"/>
          <a:chExt cx="0" cy="0"/>
        </a:xfrm>
      </p:grpSpPr>
      <p:pic>
        <p:nvPicPr>
          <p:cNvPr id="171" name="Google Shape;171;p31"/>
          <p:cNvPicPr preferRelativeResize="0"/>
          <p:nvPr/>
        </p:nvPicPr>
        <p:blipFill>
          <a:blip r:embed="rId3">
            <a:alphaModFix/>
          </a:blip>
          <a:stretch>
            <a:fillRect/>
          </a:stretch>
        </p:blipFill>
        <p:spPr>
          <a:xfrm>
            <a:off x="4513171" y="1089100"/>
            <a:ext cx="3495114" cy="3248750"/>
          </a:xfrm>
          <a:prstGeom prst="rect">
            <a:avLst/>
          </a:prstGeom>
          <a:noFill/>
          <a:ln cap="flat" cmpd="sng" w="19050">
            <a:solidFill>
              <a:schemeClr val="lt1"/>
            </a:solidFill>
            <a:prstDash val="solid"/>
            <a:round/>
            <a:headEnd len="sm" w="sm" type="none"/>
            <a:tailEnd len="sm" w="sm" type="none"/>
          </a:ln>
        </p:spPr>
      </p:pic>
      <p:sp>
        <p:nvSpPr>
          <p:cNvPr id="172" name="Google Shape;172;p31"/>
          <p:cNvSpPr txBox="1"/>
          <p:nvPr/>
        </p:nvSpPr>
        <p:spPr>
          <a:xfrm>
            <a:off x="653350" y="1934050"/>
            <a:ext cx="26607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1800">
                <a:solidFill>
                  <a:schemeClr val="lt1"/>
                </a:solidFill>
                <a:latin typeface="Comfortaa"/>
                <a:ea typeface="Comfortaa"/>
                <a:cs typeface="Comfortaa"/>
                <a:sym typeface="Comfortaa"/>
              </a:rPr>
              <a:t>Radiografía de la competencia </a:t>
            </a:r>
            <a:endParaRPr sz="1800">
              <a:solidFill>
                <a:schemeClr val="lt1"/>
              </a:solidFill>
              <a:latin typeface="Comfortaa"/>
              <a:ea typeface="Comfortaa"/>
              <a:cs typeface="Comfortaa"/>
              <a:sym typeface="Comfortaa"/>
            </a:endParaRPr>
          </a:p>
        </p:txBody>
      </p:sp>
      <p:sp>
        <p:nvSpPr>
          <p:cNvPr id="173" name="Google Shape;173;p31"/>
          <p:cNvSpPr txBox="1"/>
          <p:nvPr/>
        </p:nvSpPr>
        <p:spPr>
          <a:xfrm>
            <a:off x="653350" y="2755175"/>
            <a:ext cx="355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100">
                <a:solidFill>
                  <a:schemeClr val="lt1"/>
                </a:solidFill>
                <a:latin typeface="Comfortaa"/>
                <a:ea typeface="Comfortaa"/>
                <a:cs typeface="Comfortaa"/>
                <a:sym typeface="Comfortaa"/>
              </a:rPr>
              <a:t>Análisis de Seguidores y Engagement</a:t>
            </a:r>
            <a:endParaRPr sz="400">
              <a:solidFill>
                <a:schemeClr val="lt1"/>
              </a:solidFill>
              <a:latin typeface="Comfortaa"/>
              <a:ea typeface="Comfortaa"/>
              <a:cs typeface="Comfortaa"/>
              <a:sym typeface="Comfortaa"/>
            </a:endParaRPr>
          </a:p>
        </p:txBody>
      </p:sp>
      <p:cxnSp>
        <p:nvCxnSpPr>
          <p:cNvPr id="174" name="Google Shape;174;p31"/>
          <p:cNvCxnSpPr/>
          <p:nvPr/>
        </p:nvCxnSpPr>
        <p:spPr>
          <a:xfrm>
            <a:off x="747950" y="2710775"/>
            <a:ext cx="1330200" cy="54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64" name="Shape 64"/>
        <p:cNvGrpSpPr/>
        <p:nvPr/>
      </p:nvGrpSpPr>
      <p:grpSpPr>
        <a:xfrm>
          <a:off x="0" y="0"/>
          <a:ext cx="0" cy="0"/>
          <a:chOff x="0" y="0"/>
          <a:chExt cx="0" cy="0"/>
        </a:xfrm>
      </p:grpSpPr>
      <p:sp>
        <p:nvSpPr>
          <p:cNvPr id="65" name="Google Shape;65;p14"/>
          <p:cNvSpPr txBox="1"/>
          <p:nvPr/>
        </p:nvSpPr>
        <p:spPr>
          <a:xfrm>
            <a:off x="1329325" y="2247000"/>
            <a:ext cx="6384900" cy="64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Selección de RRSS</a:t>
            </a:r>
            <a:endParaRPr sz="3020">
              <a:solidFill>
                <a:schemeClr val="lt1"/>
              </a:solidFill>
              <a:latin typeface="Comfortaa"/>
              <a:ea typeface="Comfortaa"/>
              <a:cs typeface="Comfortaa"/>
              <a:sym typeface="Comforta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78" name="Shape 178"/>
        <p:cNvGrpSpPr/>
        <p:nvPr/>
      </p:nvGrpSpPr>
      <p:grpSpPr>
        <a:xfrm>
          <a:off x="0" y="0"/>
          <a:ext cx="0" cy="0"/>
          <a:chOff x="0" y="0"/>
          <a:chExt cx="0" cy="0"/>
        </a:xfrm>
      </p:grpSpPr>
      <p:sp>
        <p:nvSpPr>
          <p:cNvPr id="179" name="Google Shape;179;p32"/>
          <p:cNvSpPr txBox="1"/>
          <p:nvPr/>
        </p:nvSpPr>
        <p:spPr>
          <a:xfrm>
            <a:off x="653350" y="416550"/>
            <a:ext cx="26607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400">
                <a:solidFill>
                  <a:schemeClr val="lt1"/>
                </a:solidFill>
                <a:latin typeface="Comfortaa"/>
                <a:ea typeface="Comfortaa"/>
                <a:cs typeface="Comfortaa"/>
                <a:sym typeface="Comfortaa"/>
              </a:rPr>
              <a:t>Insights clave</a:t>
            </a:r>
            <a:endParaRPr b="1" sz="2400">
              <a:solidFill>
                <a:schemeClr val="lt1"/>
              </a:solidFill>
              <a:latin typeface="Comfortaa"/>
              <a:ea typeface="Comfortaa"/>
              <a:cs typeface="Comfortaa"/>
              <a:sym typeface="Comfortaa"/>
            </a:endParaRPr>
          </a:p>
        </p:txBody>
      </p:sp>
      <p:sp>
        <p:nvSpPr>
          <p:cNvPr id="180" name="Google Shape;180;p32"/>
          <p:cNvSpPr txBox="1"/>
          <p:nvPr/>
        </p:nvSpPr>
        <p:spPr>
          <a:xfrm>
            <a:off x="1795225" y="1499400"/>
            <a:ext cx="13701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2100" u="sng">
                <a:solidFill>
                  <a:schemeClr val="lt1"/>
                </a:solidFill>
                <a:latin typeface="Comfortaa"/>
                <a:ea typeface="Comfortaa"/>
                <a:cs typeface="Comfortaa"/>
                <a:sym typeface="Comfortaa"/>
              </a:rPr>
              <a:t>Tráfico</a:t>
            </a:r>
            <a:endParaRPr b="1" u="sng">
              <a:solidFill>
                <a:schemeClr val="lt1"/>
              </a:solidFill>
              <a:latin typeface="Comfortaa"/>
              <a:ea typeface="Comfortaa"/>
              <a:cs typeface="Comfortaa"/>
              <a:sym typeface="Comfortaa"/>
            </a:endParaRPr>
          </a:p>
        </p:txBody>
      </p:sp>
      <p:cxnSp>
        <p:nvCxnSpPr>
          <p:cNvPr id="181" name="Google Shape;181;p32"/>
          <p:cNvCxnSpPr/>
          <p:nvPr/>
        </p:nvCxnSpPr>
        <p:spPr>
          <a:xfrm>
            <a:off x="747950" y="961675"/>
            <a:ext cx="1330200" cy="5400"/>
          </a:xfrm>
          <a:prstGeom prst="straightConnector1">
            <a:avLst/>
          </a:prstGeom>
          <a:noFill/>
          <a:ln cap="flat" cmpd="sng" w="9525">
            <a:solidFill>
              <a:srgbClr val="F9ECAC"/>
            </a:solidFill>
            <a:prstDash val="solid"/>
            <a:round/>
            <a:headEnd len="med" w="med" type="none"/>
            <a:tailEnd len="med" w="med" type="none"/>
          </a:ln>
        </p:spPr>
      </p:cxnSp>
      <p:cxnSp>
        <p:nvCxnSpPr>
          <p:cNvPr id="182" name="Google Shape;182;p32"/>
          <p:cNvCxnSpPr/>
          <p:nvPr/>
        </p:nvCxnSpPr>
        <p:spPr>
          <a:xfrm>
            <a:off x="4564500" y="1522500"/>
            <a:ext cx="3000" cy="2033400"/>
          </a:xfrm>
          <a:prstGeom prst="straightConnector1">
            <a:avLst/>
          </a:prstGeom>
          <a:noFill/>
          <a:ln cap="flat" cmpd="sng" w="19050">
            <a:solidFill>
              <a:schemeClr val="lt1"/>
            </a:solidFill>
            <a:prstDash val="solid"/>
            <a:round/>
            <a:headEnd len="med" w="med" type="none"/>
            <a:tailEnd len="med" w="med" type="none"/>
          </a:ln>
        </p:spPr>
      </p:cxnSp>
      <p:sp>
        <p:nvSpPr>
          <p:cNvPr id="183" name="Google Shape;183;p32"/>
          <p:cNvSpPr txBox="1"/>
          <p:nvPr/>
        </p:nvSpPr>
        <p:spPr>
          <a:xfrm>
            <a:off x="6134575" y="1499400"/>
            <a:ext cx="154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2000" u="sng">
                <a:solidFill>
                  <a:schemeClr val="lt1"/>
                </a:solidFill>
                <a:latin typeface="Comfortaa"/>
                <a:ea typeface="Comfortaa"/>
                <a:cs typeface="Comfortaa"/>
                <a:sym typeface="Comfortaa"/>
              </a:rPr>
              <a:t>Confianza</a:t>
            </a:r>
            <a:endParaRPr b="1" sz="1300" u="sng">
              <a:solidFill>
                <a:schemeClr val="lt1"/>
              </a:solidFill>
              <a:latin typeface="Comfortaa"/>
              <a:ea typeface="Comfortaa"/>
              <a:cs typeface="Comfortaa"/>
              <a:sym typeface="Comfortaa"/>
            </a:endParaRPr>
          </a:p>
        </p:txBody>
      </p:sp>
      <p:pic>
        <p:nvPicPr>
          <p:cNvPr id="184" name="Google Shape;184;p32"/>
          <p:cNvPicPr preferRelativeResize="0"/>
          <p:nvPr/>
        </p:nvPicPr>
        <p:blipFill rotWithShape="1">
          <a:blip r:embed="rId3">
            <a:alphaModFix/>
          </a:blip>
          <a:srcRect b="4139" l="-7580" r="7579" t="-4140"/>
          <a:stretch/>
        </p:blipFill>
        <p:spPr>
          <a:xfrm>
            <a:off x="5744249" y="1565176"/>
            <a:ext cx="1969874" cy="1969900"/>
          </a:xfrm>
          <a:prstGeom prst="rect">
            <a:avLst/>
          </a:prstGeom>
          <a:noFill/>
          <a:ln>
            <a:noFill/>
          </a:ln>
        </p:spPr>
      </p:pic>
      <p:pic>
        <p:nvPicPr>
          <p:cNvPr id="185" name="Google Shape;185;p32"/>
          <p:cNvPicPr preferRelativeResize="0"/>
          <p:nvPr/>
        </p:nvPicPr>
        <p:blipFill rotWithShape="1">
          <a:blip r:embed="rId4">
            <a:alphaModFix/>
          </a:blip>
          <a:srcRect b="19653" l="0" r="0" t="20662"/>
          <a:stretch/>
        </p:blipFill>
        <p:spPr>
          <a:xfrm>
            <a:off x="1597411" y="2216924"/>
            <a:ext cx="1544400" cy="921726"/>
          </a:xfrm>
          <a:prstGeom prst="rect">
            <a:avLst/>
          </a:prstGeom>
          <a:noFill/>
          <a:ln>
            <a:noFill/>
          </a:ln>
        </p:spPr>
      </p:pic>
      <p:pic>
        <p:nvPicPr>
          <p:cNvPr id="186" name="Google Shape;186;p32" title="1450093.png"/>
          <p:cNvPicPr preferRelativeResize="0"/>
          <p:nvPr/>
        </p:nvPicPr>
        <p:blipFill>
          <a:blip r:embed="rId5">
            <a:alphaModFix/>
          </a:blip>
          <a:stretch>
            <a:fillRect/>
          </a:stretch>
        </p:blipFill>
        <p:spPr>
          <a:xfrm>
            <a:off x="1926875" y="3693174"/>
            <a:ext cx="885475" cy="885500"/>
          </a:xfrm>
          <a:prstGeom prst="rect">
            <a:avLst/>
          </a:prstGeom>
          <a:noFill/>
          <a:ln>
            <a:noFill/>
          </a:ln>
        </p:spPr>
      </p:pic>
      <p:pic>
        <p:nvPicPr>
          <p:cNvPr id="187" name="Google Shape;187;p32" title="4371345.png"/>
          <p:cNvPicPr preferRelativeResize="0"/>
          <p:nvPr/>
        </p:nvPicPr>
        <p:blipFill>
          <a:blip r:embed="rId6">
            <a:alphaModFix/>
          </a:blip>
          <a:stretch>
            <a:fillRect/>
          </a:stretch>
        </p:blipFill>
        <p:spPr>
          <a:xfrm>
            <a:off x="6476800" y="3705950"/>
            <a:ext cx="859936" cy="859950"/>
          </a:xfrm>
          <a:prstGeom prst="rect">
            <a:avLst/>
          </a:prstGeom>
          <a:noFill/>
          <a:ln>
            <a:noFill/>
          </a:ln>
        </p:spPr>
      </p:pic>
      <p:sp>
        <p:nvSpPr>
          <p:cNvPr id="188" name="Google Shape;188;p32"/>
          <p:cNvSpPr/>
          <p:nvPr/>
        </p:nvSpPr>
        <p:spPr>
          <a:xfrm>
            <a:off x="4496850" y="3812825"/>
            <a:ext cx="150300" cy="64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 name="Google Shape;189;p32"/>
          <p:cNvSpPr/>
          <p:nvPr/>
        </p:nvSpPr>
        <p:spPr>
          <a:xfrm rot="5400000">
            <a:off x="4493400" y="3812825"/>
            <a:ext cx="150300" cy="646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90" name="Google Shape;190;p32"/>
          <p:cNvCxnSpPr>
            <a:stCxn id="186" idx="3"/>
            <a:endCxn id="189" idx="2"/>
          </p:cNvCxnSpPr>
          <p:nvPr/>
        </p:nvCxnSpPr>
        <p:spPr>
          <a:xfrm>
            <a:off x="2812350" y="4135924"/>
            <a:ext cx="1433100" cy="0"/>
          </a:xfrm>
          <a:prstGeom prst="straightConnector1">
            <a:avLst/>
          </a:prstGeom>
          <a:noFill/>
          <a:ln cap="flat" cmpd="sng" w="9525">
            <a:solidFill>
              <a:schemeClr val="lt1"/>
            </a:solidFill>
            <a:prstDash val="solid"/>
            <a:round/>
            <a:headEnd len="med" w="med" type="none"/>
            <a:tailEnd len="med" w="med" type="stealth"/>
          </a:ln>
        </p:spPr>
      </p:cxnSp>
      <p:cxnSp>
        <p:nvCxnSpPr>
          <p:cNvPr id="191" name="Google Shape;191;p32"/>
          <p:cNvCxnSpPr>
            <a:stCxn id="187" idx="1"/>
            <a:endCxn id="189" idx="0"/>
          </p:cNvCxnSpPr>
          <p:nvPr/>
        </p:nvCxnSpPr>
        <p:spPr>
          <a:xfrm rot="10800000">
            <a:off x="4891600" y="4135925"/>
            <a:ext cx="1585200" cy="0"/>
          </a:xfrm>
          <a:prstGeom prst="straightConnector1">
            <a:avLst/>
          </a:prstGeom>
          <a:noFill/>
          <a:ln cap="flat" cmpd="sng" w="9525">
            <a:solidFill>
              <a:schemeClr val="lt1"/>
            </a:solidFill>
            <a:prstDash val="solid"/>
            <a:round/>
            <a:headEnd len="med" w="med" type="none"/>
            <a:tailEnd len="med" w="med" type="stealth"/>
          </a:ln>
        </p:spPr>
      </p:cxnSp>
      <p:cxnSp>
        <p:nvCxnSpPr>
          <p:cNvPr id="192" name="Google Shape;192;p32"/>
          <p:cNvCxnSpPr/>
          <p:nvPr/>
        </p:nvCxnSpPr>
        <p:spPr>
          <a:xfrm>
            <a:off x="726200" y="2108475"/>
            <a:ext cx="7883100" cy="5100"/>
          </a:xfrm>
          <a:prstGeom prst="straightConnector1">
            <a:avLst/>
          </a:prstGeom>
          <a:noFill/>
          <a:ln cap="flat" cmpd="sng" w="9525">
            <a:solidFill>
              <a:schemeClr val="lt1"/>
            </a:solidFill>
            <a:prstDash val="solid"/>
            <a:round/>
            <a:headEnd len="med" w="med" type="none"/>
            <a:tailEnd len="med" w="med" type="none"/>
          </a:ln>
        </p:spPr>
      </p:cxnSp>
      <p:sp>
        <p:nvSpPr>
          <p:cNvPr id="193" name="Google Shape;193;p32"/>
          <p:cNvSpPr/>
          <p:nvPr/>
        </p:nvSpPr>
        <p:spPr>
          <a:xfrm rot="5400000">
            <a:off x="2223063" y="3300925"/>
            <a:ext cx="293100" cy="175200"/>
          </a:xfrm>
          <a:prstGeom prst="rightArrow">
            <a:avLst>
              <a:gd fmla="val 50000" name="adj1"/>
              <a:gd fmla="val 50000" name="adj2"/>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32"/>
          <p:cNvSpPr/>
          <p:nvPr/>
        </p:nvSpPr>
        <p:spPr>
          <a:xfrm rot="5400000">
            <a:off x="6760213" y="3300925"/>
            <a:ext cx="293100" cy="175200"/>
          </a:xfrm>
          <a:prstGeom prst="rightArrow">
            <a:avLst>
              <a:gd fmla="val 50000" name="adj1"/>
              <a:gd fmla="val 50000" name="adj2"/>
            </a:avLst>
          </a:prstGeom>
          <a:solidFill>
            <a:srgbClr val="CFD8DC"/>
          </a:solidFill>
          <a:ln cap="flat" cmpd="sng" w="9525">
            <a:solidFill>
              <a:srgbClr val="00406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98" name="Shape 198"/>
        <p:cNvGrpSpPr/>
        <p:nvPr/>
      </p:nvGrpSpPr>
      <p:grpSpPr>
        <a:xfrm>
          <a:off x="0" y="0"/>
          <a:ext cx="0" cy="0"/>
          <a:chOff x="0" y="0"/>
          <a:chExt cx="0" cy="0"/>
        </a:xfrm>
      </p:grpSpPr>
      <p:sp>
        <p:nvSpPr>
          <p:cNvPr id="199" name="Google Shape;199;p33"/>
          <p:cNvSpPr txBox="1"/>
          <p:nvPr/>
        </p:nvSpPr>
        <p:spPr>
          <a:xfrm>
            <a:off x="653350" y="416550"/>
            <a:ext cx="3308100" cy="46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ca" sz="2400">
                <a:solidFill>
                  <a:schemeClr val="lt1"/>
                </a:solidFill>
                <a:latin typeface="Comfortaa"/>
                <a:ea typeface="Comfortaa"/>
                <a:cs typeface="Comfortaa"/>
                <a:sym typeface="Comfortaa"/>
              </a:rPr>
              <a:t>Buenas </a:t>
            </a:r>
            <a:r>
              <a:rPr b="1" lang="ca" sz="2400">
                <a:solidFill>
                  <a:schemeClr val="lt1"/>
                </a:solidFill>
                <a:latin typeface="Comfortaa"/>
                <a:ea typeface="Comfortaa"/>
                <a:cs typeface="Comfortaa"/>
                <a:sym typeface="Comfortaa"/>
              </a:rPr>
              <a:t>Prácticas</a:t>
            </a:r>
            <a:endParaRPr b="1" sz="2400">
              <a:solidFill>
                <a:schemeClr val="lt1"/>
              </a:solidFill>
              <a:latin typeface="Comfortaa"/>
              <a:ea typeface="Comfortaa"/>
              <a:cs typeface="Comfortaa"/>
              <a:sym typeface="Comfortaa"/>
            </a:endParaRPr>
          </a:p>
        </p:txBody>
      </p:sp>
      <p:cxnSp>
        <p:nvCxnSpPr>
          <p:cNvPr id="200" name="Google Shape;200;p33"/>
          <p:cNvCxnSpPr/>
          <p:nvPr/>
        </p:nvCxnSpPr>
        <p:spPr>
          <a:xfrm>
            <a:off x="747950" y="961675"/>
            <a:ext cx="1330200" cy="5400"/>
          </a:xfrm>
          <a:prstGeom prst="straightConnector1">
            <a:avLst/>
          </a:prstGeom>
          <a:noFill/>
          <a:ln cap="flat" cmpd="sng" w="9525">
            <a:solidFill>
              <a:srgbClr val="F9ECAC"/>
            </a:solidFill>
            <a:prstDash val="solid"/>
            <a:round/>
            <a:headEnd len="med" w="med" type="none"/>
            <a:tailEnd len="med" w="med" type="none"/>
          </a:ln>
        </p:spPr>
      </p:cxnSp>
      <p:cxnSp>
        <p:nvCxnSpPr>
          <p:cNvPr id="201" name="Google Shape;201;p33"/>
          <p:cNvCxnSpPr/>
          <p:nvPr/>
        </p:nvCxnSpPr>
        <p:spPr>
          <a:xfrm>
            <a:off x="2257375" y="1732875"/>
            <a:ext cx="9900" cy="2589300"/>
          </a:xfrm>
          <a:prstGeom prst="straightConnector1">
            <a:avLst/>
          </a:prstGeom>
          <a:noFill/>
          <a:ln cap="flat" cmpd="sng" w="9525">
            <a:solidFill>
              <a:schemeClr val="lt1"/>
            </a:solidFill>
            <a:prstDash val="solid"/>
            <a:round/>
            <a:headEnd len="med" w="med" type="none"/>
            <a:tailEnd len="med" w="med" type="none"/>
          </a:ln>
        </p:spPr>
      </p:cxnSp>
      <p:cxnSp>
        <p:nvCxnSpPr>
          <p:cNvPr id="202" name="Google Shape;202;p33"/>
          <p:cNvCxnSpPr/>
          <p:nvPr/>
        </p:nvCxnSpPr>
        <p:spPr>
          <a:xfrm>
            <a:off x="4567050" y="1732875"/>
            <a:ext cx="9900" cy="2589300"/>
          </a:xfrm>
          <a:prstGeom prst="straightConnector1">
            <a:avLst/>
          </a:prstGeom>
          <a:noFill/>
          <a:ln cap="flat" cmpd="sng" w="9525">
            <a:solidFill>
              <a:schemeClr val="lt1"/>
            </a:solidFill>
            <a:prstDash val="solid"/>
            <a:round/>
            <a:headEnd len="med" w="med" type="none"/>
            <a:tailEnd len="med" w="med" type="none"/>
          </a:ln>
        </p:spPr>
      </p:cxnSp>
      <p:cxnSp>
        <p:nvCxnSpPr>
          <p:cNvPr id="203" name="Google Shape;203;p33"/>
          <p:cNvCxnSpPr/>
          <p:nvPr/>
        </p:nvCxnSpPr>
        <p:spPr>
          <a:xfrm>
            <a:off x="6959975" y="1732875"/>
            <a:ext cx="9900" cy="2589300"/>
          </a:xfrm>
          <a:prstGeom prst="straightConnector1">
            <a:avLst/>
          </a:prstGeom>
          <a:noFill/>
          <a:ln cap="flat" cmpd="sng" w="9525">
            <a:solidFill>
              <a:schemeClr val="lt1"/>
            </a:solidFill>
            <a:prstDash val="solid"/>
            <a:round/>
            <a:headEnd len="med" w="med" type="none"/>
            <a:tailEnd len="med" w="med" type="none"/>
          </a:ln>
        </p:spPr>
      </p:cxnSp>
      <p:sp>
        <p:nvSpPr>
          <p:cNvPr id="204" name="Google Shape;204;p33"/>
          <p:cNvSpPr txBox="1"/>
          <p:nvPr/>
        </p:nvSpPr>
        <p:spPr>
          <a:xfrm>
            <a:off x="390175" y="1782950"/>
            <a:ext cx="1740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100">
                <a:solidFill>
                  <a:schemeClr val="lt1"/>
                </a:solidFill>
                <a:latin typeface="Comfortaa"/>
                <a:ea typeface="Comfortaa"/>
                <a:cs typeface="Comfortaa"/>
                <a:sym typeface="Comfortaa"/>
              </a:rPr>
              <a:t>Retos en redes sociales </a:t>
            </a:r>
            <a:r>
              <a:rPr b="1" lang="ca" sz="1100">
                <a:solidFill>
                  <a:schemeClr val="lt1"/>
                </a:solidFill>
                <a:latin typeface="Comfortaa"/>
                <a:ea typeface="Comfortaa"/>
                <a:cs typeface="Comfortaa"/>
                <a:sym typeface="Comfortaa"/>
              </a:rPr>
              <a:t>rápidas</a:t>
            </a:r>
            <a:r>
              <a:rPr b="1" lang="ca" sz="1100">
                <a:solidFill>
                  <a:schemeClr val="lt1"/>
                </a:solidFill>
                <a:latin typeface="Comfortaa"/>
                <a:ea typeface="Comfortaa"/>
                <a:cs typeface="Comfortaa"/>
                <a:sym typeface="Comfortaa"/>
              </a:rPr>
              <a:t> + sorteo</a:t>
            </a:r>
            <a:endParaRPr b="1" sz="400">
              <a:solidFill>
                <a:schemeClr val="lt1"/>
              </a:solidFill>
              <a:latin typeface="Comfortaa"/>
              <a:ea typeface="Comfortaa"/>
              <a:cs typeface="Comfortaa"/>
              <a:sym typeface="Comfortaa"/>
            </a:endParaRPr>
          </a:p>
        </p:txBody>
      </p:sp>
      <p:grpSp>
        <p:nvGrpSpPr>
          <p:cNvPr id="205" name="Google Shape;205;p33"/>
          <p:cNvGrpSpPr/>
          <p:nvPr/>
        </p:nvGrpSpPr>
        <p:grpSpPr>
          <a:xfrm>
            <a:off x="892375" y="2744550"/>
            <a:ext cx="736200" cy="946500"/>
            <a:chOff x="892375" y="2744550"/>
            <a:chExt cx="736200" cy="946500"/>
          </a:xfrm>
        </p:grpSpPr>
        <p:sp>
          <p:nvSpPr>
            <p:cNvPr id="206" name="Google Shape;206;p33"/>
            <p:cNvSpPr/>
            <p:nvPr/>
          </p:nvSpPr>
          <p:spPr>
            <a:xfrm rot="5400000">
              <a:off x="787225" y="2849700"/>
              <a:ext cx="946500" cy="736200"/>
            </a:xfrm>
            <a:prstGeom prst="hexagon">
              <a:avLst>
                <a:gd fmla="val 28852" name="adj"/>
                <a:gd fmla="val 115470" name="vf"/>
              </a:avLst>
            </a:prstGeom>
            <a:solidFill>
              <a:srgbClr val="CCA14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7" name="Google Shape;207;p33"/>
            <p:cNvSpPr/>
            <p:nvPr/>
          </p:nvSpPr>
          <p:spPr>
            <a:xfrm>
              <a:off x="1147825" y="3102600"/>
              <a:ext cx="225300" cy="230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33"/>
            <p:cNvSpPr/>
            <p:nvPr/>
          </p:nvSpPr>
          <p:spPr>
            <a:xfrm>
              <a:off x="1161925" y="3128625"/>
              <a:ext cx="197100" cy="165300"/>
            </a:xfrm>
            <a:prstGeom prst="star5">
              <a:avLst>
                <a:gd fmla="val 19098" name="adj"/>
                <a:gd fmla="val 105146" name="hf"/>
                <a:gd fmla="val 110557" name="vf"/>
              </a:avLst>
            </a:prstGeom>
            <a:solidFill>
              <a:srgbClr val="CCA1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09" name="Google Shape;209;p33"/>
          <p:cNvGrpSpPr/>
          <p:nvPr/>
        </p:nvGrpSpPr>
        <p:grpSpPr>
          <a:xfrm>
            <a:off x="3049063" y="2744550"/>
            <a:ext cx="736200" cy="946500"/>
            <a:chOff x="3049063" y="2744550"/>
            <a:chExt cx="736200" cy="946500"/>
          </a:xfrm>
        </p:grpSpPr>
        <p:sp>
          <p:nvSpPr>
            <p:cNvPr id="210" name="Google Shape;210;p33"/>
            <p:cNvSpPr/>
            <p:nvPr/>
          </p:nvSpPr>
          <p:spPr>
            <a:xfrm rot="5400000">
              <a:off x="2943913" y="2849700"/>
              <a:ext cx="946500" cy="736200"/>
            </a:xfrm>
            <a:prstGeom prst="hexagon">
              <a:avLst>
                <a:gd fmla="val 28852" name="adj"/>
                <a:gd fmla="val 115470" name="vf"/>
              </a:avLst>
            </a:prstGeom>
            <a:solidFill>
              <a:srgbClr val="CCA14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1" name="Google Shape;211;p33"/>
            <p:cNvSpPr/>
            <p:nvPr/>
          </p:nvSpPr>
          <p:spPr>
            <a:xfrm>
              <a:off x="3304513" y="3102600"/>
              <a:ext cx="225300" cy="230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33"/>
            <p:cNvSpPr/>
            <p:nvPr/>
          </p:nvSpPr>
          <p:spPr>
            <a:xfrm>
              <a:off x="3318613" y="3128625"/>
              <a:ext cx="197100" cy="165300"/>
            </a:xfrm>
            <a:prstGeom prst="star5">
              <a:avLst>
                <a:gd fmla="val 19098" name="adj"/>
                <a:gd fmla="val 105146" name="hf"/>
                <a:gd fmla="val 110557" name="vf"/>
              </a:avLst>
            </a:prstGeom>
            <a:solidFill>
              <a:srgbClr val="CCA1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13" name="Google Shape;213;p33"/>
          <p:cNvGrpSpPr/>
          <p:nvPr/>
        </p:nvGrpSpPr>
        <p:grpSpPr>
          <a:xfrm>
            <a:off x="5426975" y="2744550"/>
            <a:ext cx="736200" cy="946500"/>
            <a:chOff x="5475313" y="2744550"/>
            <a:chExt cx="736200" cy="946500"/>
          </a:xfrm>
        </p:grpSpPr>
        <p:sp>
          <p:nvSpPr>
            <p:cNvPr id="214" name="Google Shape;214;p33"/>
            <p:cNvSpPr/>
            <p:nvPr/>
          </p:nvSpPr>
          <p:spPr>
            <a:xfrm rot="5400000">
              <a:off x="5370163" y="2849700"/>
              <a:ext cx="946500" cy="736200"/>
            </a:xfrm>
            <a:prstGeom prst="hexagon">
              <a:avLst>
                <a:gd fmla="val 28852" name="adj"/>
                <a:gd fmla="val 115470" name="vf"/>
              </a:avLst>
            </a:prstGeom>
            <a:solidFill>
              <a:srgbClr val="CCA14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33"/>
            <p:cNvSpPr/>
            <p:nvPr/>
          </p:nvSpPr>
          <p:spPr>
            <a:xfrm>
              <a:off x="5730763" y="3102600"/>
              <a:ext cx="225300" cy="230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6" name="Google Shape;216;p33"/>
            <p:cNvSpPr/>
            <p:nvPr/>
          </p:nvSpPr>
          <p:spPr>
            <a:xfrm>
              <a:off x="5744863" y="3128625"/>
              <a:ext cx="197100" cy="165300"/>
            </a:xfrm>
            <a:prstGeom prst="star5">
              <a:avLst>
                <a:gd fmla="val 19098" name="adj"/>
                <a:gd fmla="val 105146" name="hf"/>
                <a:gd fmla="val 110557" name="vf"/>
              </a:avLst>
            </a:prstGeom>
            <a:solidFill>
              <a:srgbClr val="CCA1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17" name="Google Shape;217;p33"/>
          <p:cNvGrpSpPr/>
          <p:nvPr/>
        </p:nvGrpSpPr>
        <p:grpSpPr>
          <a:xfrm>
            <a:off x="7703263" y="2744550"/>
            <a:ext cx="736200" cy="946500"/>
            <a:chOff x="7824813" y="2738025"/>
            <a:chExt cx="736200" cy="946500"/>
          </a:xfrm>
        </p:grpSpPr>
        <p:sp>
          <p:nvSpPr>
            <p:cNvPr id="218" name="Google Shape;218;p33"/>
            <p:cNvSpPr/>
            <p:nvPr/>
          </p:nvSpPr>
          <p:spPr>
            <a:xfrm rot="5400000">
              <a:off x="7719663" y="2843175"/>
              <a:ext cx="946500" cy="736200"/>
            </a:xfrm>
            <a:prstGeom prst="hexagon">
              <a:avLst>
                <a:gd fmla="val 28852" name="adj"/>
                <a:gd fmla="val 115470" name="vf"/>
              </a:avLst>
            </a:prstGeom>
            <a:solidFill>
              <a:srgbClr val="CCA14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9" name="Google Shape;219;p33"/>
            <p:cNvSpPr/>
            <p:nvPr/>
          </p:nvSpPr>
          <p:spPr>
            <a:xfrm>
              <a:off x="8080263" y="3096075"/>
              <a:ext cx="225300" cy="230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 name="Google Shape;220;p33"/>
            <p:cNvSpPr/>
            <p:nvPr/>
          </p:nvSpPr>
          <p:spPr>
            <a:xfrm>
              <a:off x="8094363" y="3122100"/>
              <a:ext cx="197100" cy="165300"/>
            </a:xfrm>
            <a:prstGeom prst="star5">
              <a:avLst>
                <a:gd fmla="val 19098" name="adj"/>
                <a:gd fmla="val 105146" name="hf"/>
                <a:gd fmla="val 110557" name="vf"/>
              </a:avLst>
            </a:prstGeom>
            <a:solidFill>
              <a:srgbClr val="CCA14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21" name="Google Shape;221;p33"/>
          <p:cNvSpPr txBox="1"/>
          <p:nvPr/>
        </p:nvSpPr>
        <p:spPr>
          <a:xfrm>
            <a:off x="2571825" y="1782950"/>
            <a:ext cx="174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100">
                <a:solidFill>
                  <a:schemeClr val="lt1"/>
                </a:solidFill>
                <a:latin typeface="Comfortaa"/>
                <a:ea typeface="Comfortaa"/>
                <a:cs typeface="Comfortaa"/>
                <a:sym typeface="Comfortaa"/>
              </a:rPr>
              <a:t>Quiz de Personalización</a:t>
            </a:r>
            <a:endParaRPr b="1" sz="400">
              <a:solidFill>
                <a:schemeClr val="lt1"/>
              </a:solidFill>
              <a:latin typeface="Comfortaa"/>
              <a:ea typeface="Comfortaa"/>
              <a:cs typeface="Comfortaa"/>
              <a:sym typeface="Comfortaa"/>
            </a:endParaRPr>
          </a:p>
        </p:txBody>
      </p:sp>
      <p:sp>
        <p:nvSpPr>
          <p:cNvPr id="222" name="Google Shape;222;p33"/>
          <p:cNvSpPr txBox="1"/>
          <p:nvPr/>
        </p:nvSpPr>
        <p:spPr>
          <a:xfrm>
            <a:off x="2571825" y="3928300"/>
            <a:ext cx="17406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100">
                <a:solidFill>
                  <a:schemeClr val="lt1"/>
                </a:solidFill>
                <a:latin typeface="Comfortaa"/>
                <a:ea typeface="Comfortaa"/>
                <a:cs typeface="Comfortaa"/>
                <a:sym typeface="Comfortaa"/>
              </a:rPr>
              <a:t>“Tu plan de suplementos en 3 preguntas</a:t>
            </a:r>
            <a:r>
              <a:rPr b="1" lang="ca" sz="1100">
                <a:solidFill>
                  <a:schemeClr val="lt1"/>
                </a:solidFill>
                <a:latin typeface="Comfortaa"/>
                <a:ea typeface="Comfortaa"/>
                <a:cs typeface="Comfortaa"/>
                <a:sym typeface="Comfortaa"/>
              </a:rPr>
              <a:t>"</a:t>
            </a:r>
            <a:endParaRPr b="1" sz="400">
              <a:solidFill>
                <a:schemeClr val="lt1"/>
              </a:solidFill>
              <a:latin typeface="Comfortaa"/>
              <a:ea typeface="Comfortaa"/>
              <a:cs typeface="Comfortaa"/>
              <a:sym typeface="Comfortaa"/>
            </a:endParaRPr>
          </a:p>
        </p:txBody>
      </p:sp>
      <p:sp>
        <p:nvSpPr>
          <p:cNvPr id="223" name="Google Shape;223;p33"/>
          <p:cNvSpPr txBox="1"/>
          <p:nvPr/>
        </p:nvSpPr>
        <p:spPr>
          <a:xfrm>
            <a:off x="443425" y="4015625"/>
            <a:ext cx="174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100">
                <a:solidFill>
                  <a:schemeClr val="lt1"/>
                </a:solidFill>
                <a:latin typeface="Comfortaa"/>
                <a:ea typeface="Comfortaa"/>
                <a:cs typeface="Comfortaa"/>
                <a:sym typeface="Comfortaa"/>
              </a:rPr>
              <a:t>#Elite30Challenge</a:t>
            </a:r>
            <a:endParaRPr b="1" sz="400">
              <a:solidFill>
                <a:schemeClr val="lt1"/>
              </a:solidFill>
              <a:latin typeface="Comfortaa"/>
              <a:ea typeface="Comfortaa"/>
              <a:cs typeface="Comfortaa"/>
              <a:sym typeface="Comfortaa"/>
            </a:endParaRPr>
          </a:p>
        </p:txBody>
      </p:sp>
      <p:sp>
        <p:nvSpPr>
          <p:cNvPr id="224" name="Google Shape;224;p33"/>
          <p:cNvSpPr txBox="1"/>
          <p:nvPr/>
        </p:nvSpPr>
        <p:spPr>
          <a:xfrm>
            <a:off x="4924775" y="1782950"/>
            <a:ext cx="174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100">
                <a:solidFill>
                  <a:schemeClr val="lt1"/>
                </a:solidFill>
                <a:latin typeface="Comfortaa"/>
                <a:ea typeface="Comfortaa"/>
                <a:cs typeface="Comfortaa"/>
                <a:sym typeface="Comfortaa"/>
              </a:rPr>
              <a:t>UGC </a:t>
            </a:r>
            <a:r>
              <a:rPr b="1" lang="ca" sz="1100">
                <a:solidFill>
                  <a:schemeClr val="lt1"/>
                </a:solidFill>
                <a:latin typeface="Comfortaa"/>
                <a:ea typeface="Comfortaa"/>
                <a:cs typeface="Comfortaa"/>
                <a:sym typeface="Comfortaa"/>
              </a:rPr>
              <a:t>incrustado</a:t>
            </a:r>
            <a:r>
              <a:rPr b="1" lang="ca" sz="1100">
                <a:solidFill>
                  <a:schemeClr val="lt1"/>
                </a:solidFill>
                <a:latin typeface="Comfortaa"/>
                <a:ea typeface="Comfortaa"/>
                <a:cs typeface="Comfortaa"/>
                <a:sym typeface="Comfortaa"/>
              </a:rPr>
              <a:t> en cada producto</a:t>
            </a:r>
            <a:endParaRPr b="1" sz="400">
              <a:solidFill>
                <a:schemeClr val="lt1"/>
              </a:solidFill>
              <a:latin typeface="Comfortaa"/>
              <a:ea typeface="Comfortaa"/>
              <a:cs typeface="Comfortaa"/>
              <a:sym typeface="Comfortaa"/>
            </a:endParaRPr>
          </a:p>
        </p:txBody>
      </p:sp>
      <p:sp>
        <p:nvSpPr>
          <p:cNvPr id="225" name="Google Shape;225;p33"/>
          <p:cNvSpPr txBox="1"/>
          <p:nvPr/>
        </p:nvSpPr>
        <p:spPr>
          <a:xfrm>
            <a:off x="4898163" y="3931025"/>
            <a:ext cx="17406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100">
                <a:solidFill>
                  <a:schemeClr val="lt1"/>
                </a:solidFill>
                <a:latin typeface="Comfortaa"/>
                <a:ea typeface="Comfortaa"/>
                <a:cs typeface="Comfortaa"/>
                <a:sym typeface="Comfortaa"/>
              </a:rPr>
              <a:t>Galería “#EliteResults”</a:t>
            </a:r>
            <a:endParaRPr b="1" sz="400">
              <a:solidFill>
                <a:schemeClr val="lt1"/>
              </a:solidFill>
              <a:latin typeface="Comfortaa"/>
              <a:ea typeface="Comfortaa"/>
              <a:cs typeface="Comfortaa"/>
              <a:sym typeface="Comfortaa"/>
            </a:endParaRPr>
          </a:p>
        </p:txBody>
      </p:sp>
      <p:sp>
        <p:nvSpPr>
          <p:cNvPr id="226" name="Google Shape;226;p33"/>
          <p:cNvSpPr txBox="1"/>
          <p:nvPr/>
        </p:nvSpPr>
        <p:spPr>
          <a:xfrm>
            <a:off x="7201075" y="1782950"/>
            <a:ext cx="174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100">
                <a:solidFill>
                  <a:schemeClr val="lt1"/>
                </a:solidFill>
                <a:latin typeface="Comfortaa"/>
                <a:ea typeface="Comfortaa"/>
                <a:cs typeface="Comfortaa"/>
                <a:sym typeface="Comfortaa"/>
              </a:rPr>
              <a:t>Live-Shopping</a:t>
            </a:r>
            <a:endParaRPr b="1" sz="400">
              <a:solidFill>
                <a:schemeClr val="lt1"/>
              </a:solidFill>
              <a:latin typeface="Comfortaa"/>
              <a:ea typeface="Comfortaa"/>
              <a:cs typeface="Comfortaa"/>
              <a:sym typeface="Comfortaa"/>
            </a:endParaRPr>
          </a:p>
        </p:txBody>
      </p:sp>
      <p:sp>
        <p:nvSpPr>
          <p:cNvPr id="227" name="Google Shape;227;p33"/>
          <p:cNvSpPr txBox="1"/>
          <p:nvPr/>
        </p:nvSpPr>
        <p:spPr>
          <a:xfrm>
            <a:off x="7201063" y="3931025"/>
            <a:ext cx="1740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ca" sz="1100">
                <a:solidFill>
                  <a:schemeClr val="lt1"/>
                </a:solidFill>
                <a:latin typeface="Comfortaa"/>
                <a:ea typeface="Comfortaa"/>
                <a:cs typeface="Comfortaa"/>
                <a:sym typeface="Comfortaa"/>
              </a:rPr>
              <a:t>Oferta flash</a:t>
            </a:r>
            <a:endParaRPr b="1" sz="400">
              <a:solidFill>
                <a:schemeClr val="lt1"/>
              </a:solidFill>
              <a:latin typeface="Comfortaa"/>
              <a:ea typeface="Comfortaa"/>
              <a:cs typeface="Comfortaa"/>
              <a:sym typeface="Comforta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231" name="Shape 231"/>
        <p:cNvGrpSpPr/>
        <p:nvPr/>
      </p:nvGrpSpPr>
      <p:grpSpPr>
        <a:xfrm>
          <a:off x="0" y="0"/>
          <a:ext cx="0" cy="0"/>
          <a:chOff x="0" y="0"/>
          <a:chExt cx="0" cy="0"/>
        </a:xfrm>
      </p:grpSpPr>
      <p:sp>
        <p:nvSpPr>
          <p:cNvPr id="232" name="Google Shape;232;p34"/>
          <p:cNvSpPr txBox="1"/>
          <p:nvPr/>
        </p:nvSpPr>
        <p:spPr>
          <a:xfrm>
            <a:off x="700650" y="2187000"/>
            <a:ext cx="7742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3800">
                <a:solidFill>
                  <a:srgbClr val="FFFFFF"/>
                </a:solidFill>
                <a:latin typeface="Comfortaa"/>
                <a:ea typeface="Comfortaa"/>
                <a:cs typeface="Comfortaa"/>
                <a:sym typeface="Comfortaa"/>
              </a:rPr>
              <a:t>Socializar la Web</a:t>
            </a:r>
            <a:endParaRPr sz="3800">
              <a:latin typeface="Comfortaa"/>
              <a:ea typeface="Comfortaa"/>
              <a:cs typeface="Comfortaa"/>
              <a:sym typeface="Comforta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236" name="Shape 236"/>
        <p:cNvGrpSpPr/>
        <p:nvPr/>
      </p:nvGrpSpPr>
      <p:grpSpPr>
        <a:xfrm>
          <a:off x="0" y="0"/>
          <a:ext cx="0" cy="0"/>
          <a:chOff x="0" y="0"/>
          <a:chExt cx="0" cy="0"/>
        </a:xfrm>
      </p:grpSpPr>
      <p:sp>
        <p:nvSpPr>
          <p:cNvPr id="237" name="Google Shape;237;p35"/>
          <p:cNvSpPr txBox="1"/>
          <p:nvPr/>
        </p:nvSpPr>
        <p:spPr>
          <a:xfrm>
            <a:off x="456550" y="343925"/>
            <a:ext cx="57258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500">
                <a:solidFill>
                  <a:schemeClr val="lt1"/>
                </a:solidFill>
                <a:latin typeface="Comfortaa"/>
                <a:ea typeface="Comfortaa"/>
                <a:cs typeface="Comfortaa"/>
                <a:sym typeface="Comfortaa"/>
              </a:rPr>
              <a:t>Integraciones</a:t>
            </a:r>
            <a:endParaRPr sz="2500">
              <a:solidFill>
                <a:schemeClr val="lt1"/>
              </a:solidFill>
              <a:latin typeface="Comfortaa"/>
              <a:ea typeface="Comfortaa"/>
              <a:cs typeface="Comfortaa"/>
              <a:sym typeface="Comfortaa"/>
            </a:endParaRPr>
          </a:p>
        </p:txBody>
      </p:sp>
      <p:sp>
        <p:nvSpPr>
          <p:cNvPr id="238" name="Google Shape;238;p35"/>
          <p:cNvSpPr txBox="1"/>
          <p:nvPr/>
        </p:nvSpPr>
        <p:spPr>
          <a:xfrm>
            <a:off x="456550" y="976125"/>
            <a:ext cx="355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100">
                <a:solidFill>
                  <a:schemeClr val="lt1"/>
                </a:solidFill>
                <a:latin typeface="Comfortaa"/>
                <a:ea typeface="Comfortaa"/>
                <a:cs typeface="Comfortaa"/>
                <a:sym typeface="Comfortaa"/>
              </a:rPr>
              <a:t>Mezclar viralidad y credibilidad técnica</a:t>
            </a:r>
            <a:endParaRPr sz="400">
              <a:solidFill>
                <a:schemeClr val="lt1"/>
              </a:solidFill>
              <a:latin typeface="Comfortaa"/>
              <a:ea typeface="Comfortaa"/>
              <a:cs typeface="Comfortaa"/>
              <a:sym typeface="Comfortaa"/>
            </a:endParaRPr>
          </a:p>
        </p:txBody>
      </p:sp>
      <p:cxnSp>
        <p:nvCxnSpPr>
          <p:cNvPr id="239" name="Google Shape;239;p35"/>
          <p:cNvCxnSpPr/>
          <p:nvPr/>
        </p:nvCxnSpPr>
        <p:spPr>
          <a:xfrm>
            <a:off x="559025" y="931725"/>
            <a:ext cx="1330200" cy="5400"/>
          </a:xfrm>
          <a:prstGeom prst="straightConnector1">
            <a:avLst/>
          </a:prstGeom>
          <a:noFill/>
          <a:ln cap="flat" cmpd="sng" w="9525">
            <a:solidFill>
              <a:schemeClr val="lt1"/>
            </a:solidFill>
            <a:prstDash val="solid"/>
            <a:round/>
            <a:headEnd len="med" w="med" type="none"/>
            <a:tailEnd len="med" w="med" type="none"/>
          </a:ln>
        </p:spPr>
      </p:cxnSp>
      <p:sp>
        <p:nvSpPr>
          <p:cNvPr id="240" name="Google Shape;240;p35"/>
          <p:cNvSpPr/>
          <p:nvPr/>
        </p:nvSpPr>
        <p:spPr>
          <a:xfrm flipH="1">
            <a:off x="1470421" y="1628819"/>
            <a:ext cx="2067000" cy="620700"/>
          </a:xfrm>
          <a:prstGeom prst="rect">
            <a:avLst/>
          </a:prstGeom>
          <a:solidFill>
            <a:srgbClr val="B17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a:off x="1537343" y="1703542"/>
            <a:ext cx="2174700" cy="47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ca" sz="1200">
                <a:solidFill>
                  <a:srgbClr val="FFFFFF"/>
                </a:solidFill>
                <a:latin typeface="Roboto Medium"/>
                <a:ea typeface="Roboto Medium"/>
                <a:cs typeface="Roboto Medium"/>
                <a:sym typeface="Roboto Medium"/>
              </a:rPr>
              <a:t>Botones</a:t>
            </a:r>
            <a:endParaRPr sz="1200">
              <a:solidFill>
                <a:srgbClr val="FFFFFF"/>
              </a:solidFill>
              <a:latin typeface="Roboto"/>
              <a:ea typeface="Roboto"/>
              <a:cs typeface="Roboto"/>
              <a:sym typeface="Roboto"/>
            </a:endParaRPr>
          </a:p>
        </p:txBody>
      </p:sp>
      <p:sp>
        <p:nvSpPr>
          <p:cNvPr id="242" name="Google Shape;242;p35"/>
          <p:cNvSpPr/>
          <p:nvPr/>
        </p:nvSpPr>
        <p:spPr>
          <a:xfrm>
            <a:off x="697300" y="1628813"/>
            <a:ext cx="773400" cy="6204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p:nvPr/>
        </p:nvSpPr>
        <p:spPr>
          <a:xfrm>
            <a:off x="697300" y="1628819"/>
            <a:ext cx="773400" cy="620700"/>
          </a:xfrm>
          <a:prstGeom prst="rect">
            <a:avLst/>
          </a:prstGeom>
          <a:solidFill>
            <a:srgbClr val="DEC0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ca" sz="2600">
                <a:solidFill>
                  <a:srgbClr val="FFFFFF"/>
                </a:solidFill>
                <a:latin typeface="Roboto Thin"/>
                <a:ea typeface="Roboto Thin"/>
                <a:cs typeface="Roboto Thin"/>
                <a:sym typeface="Roboto Thin"/>
              </a:rPr>
              <a:t>1</a:t>
            </a:r>
            <a:endParaRPr sz="2600">
              <a:solidFill>
                <a:srgbClr val="FFFFFF"/>
              </a:solidFill>
              <a:latin typeface="Roboto Thin"/>
              <a:ea typeface="Roboto Thin"/>
              <a:cs typeface="Roboto Thin"/>
              <a:sym typeface="Roboto Thin"/>
            </a:endParaRPr>
          </a:p>
        </p:txBody>
      </p:sp>
      <p:sp>
        <p:nvSpPr>
          <p:cNvPr id="244" name="Google Shape;244;p35"/>
          <p:cNvSpPr/>
          <p:nvPr/>
        </p:nvSpPr>
        <p:spPr>
          <a:xfrm flipH="1">
            <a:off x="1470428" y="3402660"/>
            <a:ext cx="2067000" cy="620700"/>
          </a:xfrm>
          <a:prstGeom prst="rect">
            <a:avLst/>
          </a:prstGeom>
          <a:solidFill>
            <a:srgbClr val="B17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5"/>
          <p:cNvSpPr/>
          <p:nvPr/>
        </p:nvSpPr>
        <p:spPr>
          <a:xfrm>
            <a:off x="1537350" y="3477383"/>
            <a:ext cx="2174700" cy="47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ca" sz="1200">
                <a:solidFill>
                  <a:srgbClr val="FFFFFF"/>
                </a:solidFill>
                <a:latin typeface="Roboto Medium"/>
                <a:ea typeface="Roboto Medium"/>
                <a:cs typeface="Roboto Medium"/>
                <a:sym typeface="Roboto Medium"/>
              </a:rPr>
              <a:t>UGC embebido</a:t>
            </a:r>
            <a:endParaRPr sz="1200">
              <a:solidFill>
                <a:srgbClr val="FFFFFF"/>
              </a:solidFill>
              <a:latin typeface="Roboto"/>
              <a:ea typeface="Roboto"/>
              <a:cs typeface="Roboto"/>
              <a:sym typeface="Roboto"/>
            </a:endParaRPr>
          </a:p>
        </p:txBody>
      </p:sp>
      <p:sp>
        <p:nvSpPr>
          <p:cNvPr id="246" name="Google Shape;246;p35"/>
          <p:cNvSpPr/>
          <p:nvPr/>
        </p:nvSpPr>
        <p:spPr>
          <a:xfrm>
            <a:off x="697307" y="3402653"/>
            <a:ext cx="773400" cy="6204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5"/>
          <p:cNvSpPr/>
          <p:nvPr/>
        </p:nvSpPr>
        <p:spPr>
          <a:xfrm>
            <a:off x="697307" y="3402660"/>
            <a:ext cx="773400" cy="620700"/>
          </a:xfrm>
          <a:prstGeom prst="rect">
            <a:avLst/>
          </a:prstGeom>
          <a:solidFill>
            <a:srgbClr val="DEC0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ca" sz="2600">
                <a:solidFill>
                  <a:srgbClr val="FFFFFF"/>
                </a:solidFill>
                <a:latin typeface="Roboto Thin"/>
                <a:ea typeface="Roboto Thin"/>
                <a:cs typeface="Roboto Thin"/>
                <a:sym typeface="Roboto Thin"/>
              </a:rPr>
              <a:t>2</a:t>
            </a:r>
            <a:endParaRPr sz="2600">
              <a:solidFill>
                <a:srgbClr val="FFFFFF"/>
              </a:solidFill>
              <a:latin typeface="Roboto Thin"/>
              <a:ea typeface="Roboto Thin"/>
              <a:cs typeface="Roboto Thin"/>
              <a:sym typeface="Roboto Thin"/>
            </a:endParaRPr>
          </a:p>
        </p:txBody>
      </p:sp>
      <p:pic>
        <p:nvPicPr>
          <p:cNvPr id="248" name="Google Shape;248;p35"/>
          <p:cNvPicPr preferRelativeResize="0"/>
          <p:nvPr/>
        </p:nvPicPr>
        <p:blipFill rotWithShape="1">
          <a:blip r:embed="rId3">
            <a:alphaModFix/>
          </a:blip>
          <a:srcRect b="16214" l="20693" r="20915" t="19468"/>
          <a:stretch/>
        </p:blipFill>
        <p:spPr>
          <a:xfrm>
            <a:off x="4389800" y="1628800"/>
            <a:ext cx="1001611" cy="620700"/>
          </a:xfrm>
          <a:prstGeom prst="rect">
            <a:avLst/>
          </a:prstGeom>
          <a:noFill/>
          <a:ln cap="flat" cmpd="sng" w="19050">
            <a:solidFill>
              <a:srgbClr val="F9ECAC"/>
            </a:solidFill>
            <a:prstDash val="solid"/>
            <a:round/>
            <a:headEnd len="sm" w="sm" type="none"/>
            <a:tailEnd len="sm" w="sm" type="none"/>
          </a:ln>
        </p:spPr>
      </p:pic>
      <p:cxnSp>
        <p:nvCxnSpPr>
          <p:cNvPr id="249" name="Google Shape;249;p35"/>
          <p:cNvCxnSpPr/>
          <p:nvPr/>
        </p:nvCxnSpPr>
        <p:spPr>
          <a:xfrm>
            <a:off x="544275" y="2786500"/>
            <a:ext cx="7921800" cy="12000"/>
          </a:xfrm>
          <a:prstGeom prst="straightConnector1">
            <a:avLst/>
          </a:prstGeom>
          <a:noFill/>
          <a:ln cap="flat" cmpd="sng" w="9525">
            <a:solidFill>
              <a:schemeClr val="lt1"/>
            </a:solidFill>
            <a:prstDash val="solid"/>
            <a:round/>
            <a:headEnd len="med" w="med" type="none"/>
            <a:tailEnd len="med" w="med" type="none"/>
          </a:ln>
        </p:spPr>
      </p:cxnSp>
      <p:pic>
        <p:nvPicPr>
          <p:cNvPr id="250" name="Google Shape;250;p35"/>
          <p:cNvPicPr preferRelativeResize="0"/>
          <p:nvPr/>
        </p:nvPicPr>
        <p:blipFill>
          <a:blip r:embed="rId4">
            <a:alphaModFix/>
          </a:blip>
          <a:stretch>
            <a:fillRect/>
          </a:stretch>
        </p:blipFill>
        <p:spPr>
          <a:xfrm>
            <a:off x="6663375" y="1644112"/>
            <a:ext cx="589825" cy="589825"/>
          </a:xfrm>
          <a:prstGeom prst="rect">
            <a:avLst/>
          </a:prstGeom>
          <a:noFill/>
          <a:ln>
            <a:noFill/>
          </a:ln>
        </p:spPr>
      </p:pic>
      <p:sp>
        <p:nvSpPr>
          <p:cNvPr id="251" name="Google Shape;251;p35"/>
          <p:cNvSpPr/>
          <p:nvPr/>
        </p:nvSpPr>
        <p:spPr>
          <a:xfrm>
            <a:off x="6490888" y="1585050"/>
            <a:ext cx="934800" cy="715800"/>
          </a:xfrm>
          <a:prstGeom prst="rect">
            <a:avLst/>
          </a:prstGeom>
          <a:noFill/>
          <a:ln cap="flat" cmpd="sng" w="19050">
            <a:solidFill>
              <a:srgbClr val="F9ECA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35"/>
          <p:cNvSpPr/>
          <p:nvPr/>
        </p:nvSpPr>
        <p:spPr>
          <a:xfrm>
            <a:off x="4014550" y="3134950"/>
            <a:ext cx="4386300" cy="11715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53" name="Google Shape;253;p35" title="16570946738431.jpg"/>
          <p:cNvPicPr preferRelativeResize="0"/>
          <p:nvPr/>
        </p:nvPicPr>
        <p:blipFill>
          <a:blip r:embed="rId5">
            <a:alphaModFix/>
          </a:blip>
          <a:stretch>
            <a:fillRect/>
          </a:stretch>
        </p:blipFill>
        <p:spPr>
          <a:xfrm>
            <a:off x="6467549" y="3288150"/>
            <a:ext cx="1537848" cy="865050"/>
          </a:xfrm>
          <a:prstGeom prst="rect">
            <a:avLst/>
          </a:prstGeom>
          <a:noFill/>
          <a:ln cap="flat" cmpd="sng" w="19050">
            <a:solidFill>
              <a:srgbClr val="F9ECAC"/>
            </a:solidFill>
            <a:prstDash val="solid"/>
            <a:round/>
            <a:headEnd len="sm" w="sm" type="none"/>
            <a:tailEnd len="sm" w="sm" type="none"/>
          </a:ln>
        </p:spPr>
      </p:pic>
      <p:pic>
        <p:nvPicPr>
          <p:cNvPr id="254" name="Google Shape;254;p35" title="668ec9b161ebe.jpeg"/>
          <p:cNvPicPr preferRelativeResize="0"/>
          <p:nvPr/>
        </p:nvPicPr>
        <p:blipFill>
          <a:blip r:embed="rId6">
            <a:alphaModFix/>
          </a:blip>
          <a:stretch>
            <a:fillRect/>
          </a:stretch>
        </p:blipFill>
        <p:spPr>
          <a:xfrm>
            <a:off x="5434725" y="3288150"/>
            <a:ext cx="865050" cy="865050"/>
          </a:xfrm>
          <a:prstGeom prst="rect">
            <a:avLst/>
          </a:prstGeom>
          <a:noFill/>
          <a:ln cap="flat" cmpd="sng" w="19050">
            <a:solidFill>
              <a:srgbClr val="F9ECAC"/>
            </a:solidFill>
            <a:prstDash val="solid"/>
            <a:round/>
            <a:headEnd len="sm" w="sm" type="none"/>
            <a:tailEnd len="sm" w="sm" type="none"/>
          </a:ln>
        </p:spPr>
      </p:pic>
      <p:pic>
        <p:nvPicPr>
          <p:cNvPr id="255" name="Google Shape;255;p35" title="images.jpg"/>
          <p:cNvPicPr preferRelativeResize="0"/>
          <p:nvPr/>
        </p:nvPicPr>
        <p:blipFill>
          <a:blip r:embed="rId7">
            <a:alphaModFix/>
          </a:blip>
          <a:stretch>
            <a:fillRect/>
          </a:stretch>
        </p:blipFill>
        <p:spPr>
          <a:xfrm>
            <a:off x="4574224" y="3288174"/>
            <a:ext cx="692721" cy="865050"/>
          </a:xfrm>
          <a:prstGeom prst="rect">
            <a:avLst/>
          </a:prstGeom>
          <a:noFill/>
          <a:ln cap="flat" cmpd="sng" w="19050">
            <a:solidFill>
              <a:srgbClr val="F9ECAC"/>
            </a:solidFill>
            <a:prstDash val="solid"/>
            <a:round/>
            <a:headEnd len="sm" w="sm" type="none"/>
            <a:tailEnd len="sm" w="sm" type="none"/>
          </a:ln>
        </p:spPr>
      </p:pic>
      <p:cxnSp>
        <p:nvCxnSpPr>
          <p:cNvPr id="256" name="Google Shape;256;p35"/>
          <p:cNvCxnSpPr/>
          <p:nvPr/>
        </p:nvCxnSpPr>
        <p:spPr>
          <a:xfrm flipH="1">
            <a:off x="4291954" y="3560350"/>
            <a:ext cx="151200" cy="171600"/>
          </a:xfrm>
          <a:prstGeom prst="straightConnector1">
            <a:avLst/>
          </a:prstGeom>
          <a:noFill/>
          <a:ln cap="flat" cmpd="sng" w="9525">
            <a:solidFill>
              <a:srgbClr val="F9ECAC"/>
            </a:solidFill>
            <a:prstDash val="solid"/>
            <a:round/>
            <a:headEnd len="med" w="med" type="none"/>
            <a:tailEnd len="med" w="med" type="none"/>
          </a:ln>
        </p:spPr>
      </p:cxnSp>
      <p:cxnSp>
        <p:nvCxnSpPr>
          <p:cNvPr id="257" name="Google Shape;257;p35"/>
          <p:cNvCxnSpPr/>
          <p:nvPr/>
        </p:nvCxnSpPr>
        <p:spPr>
          <a:xfrm>
            <a:off x="4294315" y="3725600"/>
            <a:ext cx="150600" cy="155400"/>
          </a:xfrm>
          <a:prstGeom prst="straightConnector1">
            <a:avLst/>
          </a:prstGeom>
          <a:noFill/>
          <a:ln cap="flat" cmpd="sng" w="9525">
            <a:solidFill>
              <a:srgbClr val="F9ECAC"/>
            </a:solidFill>
            <a:prstDash val="solid"/>
            <a:round/>
            <a:headEnd len="med" w="med" type="none"/>
            <a:tailEnd len="med" w="med" type="none"/>
          </a:ln>
        </p:spPr>
      </p:cxnSp>
      <p:cxnSp>
        <p:nvCxnSpPr>
          <p:cNvPr id="258" name="Google Shape;258;p35"/>
          <p:cNvCxnSpPr/>
          <p:nvPr/>
        </p:nvCxnSpPr>
        <p:spPr>
          <a:xfrm>
            <a:off x="8135850" y="3560350"/>
            <a:ext cx="153900" cy="171600"/>
          </a:xfrm>
          <a:prstGeom prst="straightConnector1">
            <a:avLst/>
          </a:prstGeom>
          <a:noFill/>
          <a:ln cap="flat" cmpd="sng" w="9525">
            <a:solidFill>
              <a:srgbClr val="F9ECAC"/>
            </a:solidFill>
            <a:prstDash val="solid"/>
            <a:round/>
            <a:headEnd len="med" w="med" type="none"/>
            <a:tailEnd len="med" w="med" type="none"/>
          </a:ln>
        </p:spPr>
      </p:cxnSp>
      <p:cxnSp>
        <p:nvCxnSpPr>
          <p:cNvPr id="259" name="Google Shape;259;p35"/>
          <p:cNvCxnSpPr/>
          <p:nvPr/>
        </p:nvCxnSpPr>
        <p:spPr>
          <a:xfrm flipH="1">
            <a:off x="8134200" y="3725600"/>
            <a:ext cx="153000" cy="155400"/>
          </a:xfrm>
          <a:prstGeom prst="straightConnector1">
            <a:avLst/>
          </a:prstGeom>
          <a:noFill/>
          <a:ln cap="flat" cmpd="sng" w="9525">
            <a:solidFill>
              <a:srgbClr val="F9ECAC"/>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263" name="Shape 263"/>
        <p:cNvGrpSpPr/>
        <p:nvPr/>
      </p:nvGrpSpPr>
      <p:grpSpPr>
        <a:xfrm>
          <a:off x="0" y="0"/>
          <a:ext cx="0" cy="0"/>
          <a:chOff x="0" y="0"/>
          <a:chExt cx="0" cy="0"/>
        </a:xfrm>
      </p:grpSpPr>
      <p:sp>
        <p:nvSpPr>
          <p:cNvPr id="264" name="Google Shape;264;p36"/>
          <p:cNvSpPr txBox="1"/>
          <p:nvPr/>
        </p:nvSpPr>
        <p:spPr>
          <a:xfrm>
            <a:off x="456550" y="343925"/>
            <a:ext cx="5725800" cy="74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ca" sz="2500">
                <a:solidFill>
                  <a:schemeClr val="lt1"/>
                </a:solidFill>
                <a:latin typeface="Comfortaa"/>
                <a:ea typeface="Comfortaa"/>
                <a:cs typeface="Comfortaa"/>
                <a:sym typeface="Comfortaa"/>
              </a:rPr>
              <a:t>Integraciones</a:t>
            </a:r>
            <a:endParaRPr sz="2500">
              <a:solidFill>
                <a:schemeClr val="lt1"/>
              </a:solidFill>
              <a:latin typeface="Comfortaa"/>
              <a:ea typeface="Comfortaa"/>
              <a:cs typeface="Comfortaa"/>
              <a:sym typeface="Comfortaa"/>
            </a:endParaRPr>
          </a:p>
        </p:txBody>
      </p:sp>
      <p:sp>
        <p:nvSpPr>
          <p:cNvPr id="265" name="Google Shape;265;p36"/>
          <p:cNvSpPr txBox="1"/>
          <p:nvPr/>
        </p:nvSpPr>
        <p:spPr>
          <a:xfrm>
            <a:off x="456550" y="976125"/>
            <a:ext cx="3558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a" sz="1100">
                <a:solidFill>
                  <a:schemeClr val="lt1"/>
                </a:solidFill>
                <a:latin typeface="Comfortaa"/>
                <a:ea typeface="Comfortaa"/>
                <a:cs typeface="Comfortaa"/>
                <a:sym typeface="Comfortaa"/>
              </a:rPr>
              <a:t>Mezclar viralidad y credibilidad técnica</a:t>
            </a:r>
            <a:endParaRPr sz="400">
              <a:solidFill>
                <a:schemeClr val="lt1"/>
              </a:solidFill>
              <a:latin typeface="Comfortaa"/>
              <a:ea typeface="Comfortaa"/>
              <a:cs typeface="Comfortaa"/>
              <a:sym typeface="Comfortaa"/>
            </a:endParaRPr>
          </a:p>
        </p:txBody>
      </p:sp>
      <p:cxnSp>
        <p:nvCxnSpPr>
          <p:cNvPr id="266" name="Google Shape;266;p36"/>
          <p:cNvCxnSpPr/>
          <p:nvPr/>
        </p:nvCxnSpPr>
        <p:spPr>
          <a:xfrm>
            <a:off x="559025" y="931725"/>
            <a:ext cx="1330200" cy="5400"/>
          </a:xfrm>
          <a:prstGeom prst="straightConnector1">
            <a:avLst/>
          </a:prstGeom>
          <a:noFill/>
          <a:ln cap="flat" cmpd="sng" w="9525">
            <a:solidFill>
              <a:schemeClr val="lt1"/>
            </a:solidFill>
            <a:prstDash val="solid"/>
            <a:round/>
            <a:headEnd len="med" w="med" type="none"/>
            <a:tailEnd len="med" w="med" type="none"/>
          </a:ln>
        </p:spPr>
      </p:cxnSp>
      <p:sp>
        <p:nvSpPr>
          <p:cNvPr id="267" name="Google Shape;267;p36"/>
          <p:cNvSpPr/>
          <p:nvPr/>
        </p:nvSpPr>
        <p:spPr>
          <a:xfrm flipH="1">
            <a:off x="1440725" y="1614950"/>
            <a:ext cx="2096700" cy="620700"/>
          </a:xfrm>
          <a:prstGeom prst="rect">
            <a:avLst/>
          </a:prstGeom>
          <a:solidFill>
            <a:srgbClr val="B17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6"/>
          <p:cNvSpPr/>
          <p:nvPr/>
        </p:nvSpPr>
        <p:spPr>
          <a:xfrm>
            <a:off x="1507775" y="1689661"/>
            <a:ext cx="2174700" cy="47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ca" sz="1200">
                <a:solidFill>
                  <a:srgbClr val="FFFFFF"/>
                </a:solidFill>
                <a:latin typeface="Roboto Medium"/>
                <a:ea typeface="Roboto Medium"/>
                <a:cs typeface="Roboto Medium"/>
                <a:sym typeface="Roboto Medium"/>
              </a:rPr>
              <a:t>Login social</a:t>
            </a:r>
            <a:endParaRPr sz="1200">
              <a:solidFill>
                <a:srgbClr val="FFFFFF"/>
              </a:solidFill>
              <a:latin typeface="Roboto"/>
              <a:ea typeface="Roboto"/>
              <a:cs typeface="Roboto"/>
              <a:sym typeface="Roboto"/>
            </a:endParaRPr>
          </a:p>
        </p:txBody>
      </p:sp>
      <p:sp>
        <p:nvSpPr>
          <p:cNvPr id="269" name="Google Shape;269;p36"/>
          <p:cNvSpPr/>
          <p:nvPr/>
        </p:nvSpPr>
        <p:spPr>
          <a:xfrm>
            <a:off x="697307" y="1615107"/>
            <a:ext cx="773400" cy="6204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a:off x="697307" y="1615113"/>
            <a:ext cx="773400" cy="620700"/>
          </a:xfrm>
          <a:prstGeom prst="rect">
            <a:avLst/>
          </a:prstGeom>
          <a:solidFill>
            <a:srgbClr val="DEC0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ca" sz="2600">
                <a:solidFill>
                  <a:srgbClr val="FFFFFF"/>
                </a:solidFill>
                <a:latin typeface="Roboto Thin"/>
                <a:ea typeface="Roboto Thin"/>
                <a:cs typeface="Roboto Thin"/>
                <a:sym typeface="Roboto Thin"/>
              </a:rPr>
              <a:t>3</a:t>
            </a:r>
            <a:endParaRPr sz="2600">
              <a:solidFill>
                <a:srgbClr val="FFFFFF"/>
              </a:solidFill>
              <a:latin typeface="Roboto Thin"/>
              <a:ea typeface="Roboto Thin"/>
              <a:cs typeface="Roboto Thin"/>
              <a:sym typeface="Roboto Thin"/>
            </a:endParaRPr>
          </a:p>
        </p:txBody>
      </p:sp>
      <p:sp>
        <p:nvSpPr>
          <p:cNvPr id="271" name="Google Shape;271;p36"/>
          <p:cNvSpPr/>
          <p:nvPr/>
        </p:nvSpPr>
        <p:spPr>
          <a:xfrm flipH="1">
            <a:off x="1440725" y="3416550"/>
            <a:ext cx="2096700" cy="620700"/>
          </a:xfrm>
          <a:prstGeom prst="rect">
            <a:avLst/>
          </a:prstGeom>
          <a:solidFill>
            <a:srgbClr val="B1730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6"/>
          <p:cNvSpPr/>
          <p:nvPr/>
        </p:nvSpPr>
        <p:spPr>
          <a:xfrm>
            <a:off x="1507775" y="3491261"/>
            <a:ext cx="2174700" cy="478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ca" sz="1200">
                <a:solidFill>
                  <a:srgbClr val="FFFFFF"/>
                </a:solidFill>
                <a:latin typeface="Roboto Medium"/>
                <a:ea typeface="Roboto Medium"/>
                <a:cs typeface="Roboto Medium"/>
                <a:sym typeface="Roboto Medium"/>
              </a:rPr>
              <a:t>Catálogo conectado</a:t>
            </a:r>
            <a:endParaRPr sz="1200">
              <a:solidFill>
                <a:srgbClr val="FFFFFF"/>
              </a:solidFill>
              <a:latin typeface="Roboto"/>
              <a:ea typeface="Roboto"/>
              <a:cs typeface="Roboto"/>
              <a:sym typeface="Roboto"/>
            </a:endParaRPr>
          </a:p>
        </p:txBody>
      </p:sp>
      <p:sp>
        <p:nvSpPr>
          <p:cNvPr id="273" name="Google Shape;273;p36"/>
          <p:cNvSpPr/>
          <p:nvPr/>
        </p:nvSpPr>
        <p:spPr>
          <a:xfrm>
            <a:off x="697307" y="3416707"/>
            <a:ext cx="773400" cy="620400"/>
          </a:xfrm>
          <a:prstGeom prst="rect">
            <a:avLst/>
          </a:prstGeom>
          <a:solidFill>
            <a:srgbClr val="B02B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36"/>
          <p:cNvSpPr/>
          <p:nvPr/>
        </p:nvSpPr>
        <p:spPr>
          <a:xfrm>
            <a:off x="697307" y="3416713"/>
            <a:ext cx="773400" cy="620700"/>
          </a:xfrm>
          <a:prstGeom prst="rect">
            <a:avLst/>
          </a:prstGeom>
          <a:solidFill>
            <a:srgbClr val="DEC07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ca" sz="2600">
                <a:solidFill>
                  <a:srgbClr val="FFFFFF"/>
                </a:solidFill>
                <a:latin typeface="Roboto Thin"/>
                <a:ea typeface="Roboto Thin"/>
                <a:cs typeface="Roboto Thin"/>
                <a:sym typeface="Roboto Thin"/>
              </a:rPr>
              <a:t>4</a:t>
            </a:r>
            <a:endParaRPr sz="2600">
              <a:solidFill>
                <a:srgbClr val="FFFFFF"/>
              </a:solidFill>
              <a:latin typeface="Roboto Thin"/>
              <a:ea typeface="Roboto Thin"/>
              <a:cs typeface="Roboto Thin"/>
              <a:sym typeface="Roboto Thin"/>
            </a:endParaRPr>
          </a:p>
        </p:txBody>
      </p:sp>
      <p:cxnSp>
        <p:nvCxnSpPr>
          <p:cNvPr id="275" name="Google Shape;275;p36"/>
          <p:cNvCxnSpPr/>
          <p:nvPr/>
        </p:nvCxnSpPr>
        <p:spPr>
          <a:xfrm>
            <a:off x="544275" y="2786500"/>
            <a:ext cx="7921800" cy="12000"/>
          </a:xfrm>
          <a:prstGeom prst="straightConnector1">
            <a:avLst/>
          </a:prstGeom>
          <a:noFill/>
          <a:ln cap="flat" cmpd="sng" w="9525">
            <a:solidFill>
              <a:schemeClr val="lt1"/>
            </a:solidFill>
            <a:prstDash val="solid"/>
            <a:round/>
            <a:headEnd len="med" w="med" type="none"/>
            <a:tailEnd len="med" w="med" type="none"/>
          </a:ln>
        </p:spPr>
      </p:cxnSp>
      <p:pic>
        <p:nvPicPr>
          <p:cNvPr id="276" name="Google Shape;276;p36" title="login-social.png"/>
          <p:cNvPicPr preferRelativeResize="0"/>
          <p:nvPr/>
        </p:nvPicPr>
        <p:blipFill rotWithShape="1">
          <a:blip r:embed="rId3">
            <a:alphaModFix/>
          </a:blip>
          <a:srcRect b="13330" l="13316" r="12417" t="14336"/>
          <a:stretch/>
        </p:blipFill>
        <p:spPr>
          <a:xfrm>
            <a:off x="4851650" y="1276387"/>
            <a:ext cx="2720875" cy="1242125"/>
          </a:xfrm>
          <a:prstGeom prst="rect">
            <a:avLst/>
          </a:prstGeom>
          <a:noFill/>
          <a:ln cap="flat" cmpd="sng" w="19050">
            <a:solidFill>
              <a:srgbClr val="F9ECAC"/>
            </a:solidFill>
            <a:prstDash val="solid"/>
            <a:round/>
            <a:headEnd len="sm" w="sm" type="none"/>
            <a:tailEnd len="sm" w="sm" type="none"/>
          </a:ln>
        </p:spPr>
      </p:pic>
      <p:pic>
        <p:nvPicPr>
          <p:cNvPr id="277" name="Google Shape;277;p36" title="instagram-shopping-4-Copiar-removebg-preview.png"/>
          <p:cNvPicPr preferRelativeResize="0"/>
          <p:nvPr/>
        </p:nvPicPr>
        <p:blipFill>
          <a:blip r:embed="rId4">
            <a:alphaModFix/>
          </a:blip>
          <a:stretch>
            <a:fillRect/>
          </a:stretch>
        </p:blipFill>
        <p:spPr>
          <a:xfrm>
            <a:off x="4331575" y="3197300"/>
            <a:ext cx="1978901" cy="1114250"/>
          </a:xfrm>
          <a:prstGeom prst="rect">
            <a:avLst/>
          </a:prstGeom>
          <a:noFill/>
          <a:ln>
            <a:noFill/>
          </a:ln>
        </p:spPr>
      </p:pic>
      <p:pic>
        <p:nvPicPr>
          <p:cNvPr id="278" name="Google Shape;278;p36" title="unnamed-removebg-preview.png"/>
          <p:cNvPicPr preferRelativeResize="0"/>
          <p:nvPr/>
        </p:nvPicPr>
        <p:blipFill>
          <a:blip r:embed="rId5">
            <a:alphaModFix/>
          </a:blip>
          <a:stretch>
            <a:fillRect/>
          </a:stretch>
        </p:blipFill>
        <p:spPr>
          <a:xfrm>
            <a:off x="6836075" y="3219988"/>
            <a:ext cx="1068875" cy="10688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282" name="Shape 282"/>
        <p:cNvGrpSpPr/>
        <p:nvPr/>
      </p:nvGrpSpPr>
      <p:grpSpPr>
        <a:xfrm>
          <a:off x="0" y="0"/>
          <a:ext cx="0" cy="0"/>
          <a:chOff x="0" y="0"/>
          <a:chExt cx="0" cy="0"/>
        </a:xfrm>
      </p:grpSpPr>
      <p:sp>
        <p:nvSpPr>
          <p:cNvPr id="283" name="Google Shape;283;p37"/>
          <p:cNvSpPr txBox="1"/>
          <p:nvPr/>
        </p:nvSpPr>
        <p:spPr>
          <a:xfrm>
            <a:off x="487050" y="1602000"/>
            <a:ext cx="81699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lang="ca" sz="3800">
                <a:solidFill>
                  <a:srgbClr val="FFFFFF"/>
                </a:solidFill>
                <a:latin typeface="Comfortaa"/>
                <a:ea typeface="Comfortaa"/>
                <a:cs typeface="Comfortaa"/>
                <a:sym typeface="Comfortaa"/>
              </a:rPr>
              <a:t>RRSS en las que crear comunidad propia (tipo A)</a:t>
            </a:r>
            <a:endParaRPr sz="1820">
              <a:solidFill>
                <a:schemeClr val="lt1"/>
              </a:solidFill>
              <a:latin typeface="Comfortaa"/>
              <a:ea typeface="Comfortaa"/>
              <a:cs typeface="Comfortaa"/>
              <a:sym typeface="Comforta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287" name="Shape 287"/>
        <p:cNvGrpSpPr/>
        <p:nvPr/>
      </p:nvGrpSpPr>
      <p:grpSpPr>
        <a:xfrm>
          <a:off x="0" y="0"/>
          <a:ext cx="0" cy="0"/>
          <a:chOff x="0" y="0"/>
          <a:chExt cx="0" cy="0"/>
        </a:xfrm>
      </p:grpSpPr>
      <p:sp>
        <p:nvSpPr>
          <p:cNvPr id="288" name="Google Shape;288;p38"/>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Youtube</a:t>
            </a:r>
            <a:endParaRPr sz="3020">
              <a:solidFill>
                <a:schemeClr val="lt1"/>
              </a:solidFill>
              <a:latin typeface="Comfortaa"/>
              <a:ea typeface="Comfortaa"/>
              <a:cs typeface="Comfortaa"/>
              <a:sym typeface="Comfortaa"/>
            </a:endParaRPr>
          </a:p>
        </p:txBody>
      </p:sp>
      <p:sp>
        <p:nvSpPr>
          <p:cNvPr id="289" name="Google Shape;289;p38"/>
          <p:cNvSpPr txBox="1"/>
          <p:nvPr/>
        </p:nvSpPr>
        <p:spPr>
          <a:xfrm>
            <a:off x="255450" y="3863500"/>
            <a:ext cx="8633100" cy="8451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ca" sz="1300">
                <a:solidFill>
                  <a:schemeClr val="lt1"/>
                </a:solidFill>
              </a:rPr>
              <a:t>Moderación:</a:t>
            </a:r>
            <a:r>
              <a:rPr lang="ca" sz="1300">
                <a:solidFill>
                  <a:schemeClr val="lt1"/>
                </a:solidFill>
              </a:rPr>
              <a:t> Se contestarán únicamente las consultas relativas al uso, dosificación o efectos de nuestros suplementos; las preguntas sobre problemas de envío, facturación o devoluciones serán redirigidas a nuestro servicio de atención al cliente (soporte@elitesupplements.com). </a:t>
            </a:r>
            <a:endParaRPr sz="1300">
              <a:solidFill>
                <a:schemeClr val="lt1"/>
              </a:solidFill>
            </a:endParaRPr>
          </a:p>
        </p:txBody>
      </p:sp>
      <p:pic>
        <p:nvPicPr>
          <p:cNvPr id="290" name="Google Shape;290;p38"/>
          <p:cNvPicPr preferRelativeResize="0"/>
          <p:nvPr/>
        </p:nvPicPr>
        <p:blipFill>
          <a:blip r:embed="rId3">
            <a:alphaModFix/>
          </a:blip>
          <a:stretch>
            <a:fillRect/>
          </a:stretch>
        </p:blipFill>
        <p:spPr>
          <a:xfrm>
            <a:off x="5861225" y="1603053"/>
            <a:ext cx="2415225" cy="1669950"/>
          </a:xfrm>
          <a:prstGeom prst="rect">
            <a:avLst/>
          </a:prstGeom>
          <a:noFill/>
          <a:ln>
            <a:noFill/>
          </a:ln>
        </p:spPr>
      </p:pic>
      <p:sp>
        <p:nvSpPr>
          <p:cNvPr id="291" name="Google Shape;291;p38"/>
          <p:cNvSpPr/>
          <p:nvPr/>
        </p:nvSpPr>
        <p:spPr>
          <a:xfrm>
            <a:off x="415500" y="1185350"/>
            <a:ext cx="4156500" cy="24270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ca" sz="1100">
                <a:solidFill>
                  <a:schemeClr val="lt1"/>
                </a:solidFill>
              </a:rPr>
              <a:t>Contenido:</a:t>
            </a:r>
            <a:endParaRPr b="1" sz="1100">
              <a:solidFill>
                <a:schemeClr val="lt1"/>
              </a:solidFill>
            </a:endParaRPr>
          </a:p>
          <a:p>
            <a:pPr indent="0" lvl="0" marL="12700" rtl="0" algn="l">
              <a:lnSpc>
                <a:spcPct val="150000"/>
              </a:lnSpc>
              <a:spcBef>
                <a:spcPts val="0"/>
              </a:spcBef>
              <a:spcAft>
                <a:spcPts val="0"/>
              </a:spcAft>
              <a:buClr>
                <a:schemeClr val="dk1"/>
              </a:buClr>
              <a:buSzPts val="1100"/>
              <a:buFont typeface="Arial"/>
              <a:buNone/>
            </a:pPr>
            <a:r>
              <a:rPr lang="ca" sz="1200">
                <a:solidFill>
                  <a:schemeClr val="lt1"/>
                </a:solidFill>
                <a:latin typeface="EB Garamond"/>
                <a:ea typeface="EB Garamond"/>
                <a:cs typeface="EB Garamond"/>
                <a:sym typeface="EB Garamond"/>
              </a:rPr>
              <a:t>●</a:t>
            </a:r>
            <a:r>
              <a:rPr lang="ca" sz="1100">
                <a:solidFill>
                  <a:schemeClr val="lt1"/>
                </a:solidFill>
              </a:rPr>
              <a:t>Retos de transformación física.</a:t>
            </a:r>
            <a:endParaRPr sz="1100">
              <a:solidFill>
                <a:schemeClr val="lt1"/>
              </a:solidFill>
            </a:endParaRPr>
          </a:p>
          <a:p>
            <a:pPr indent="0" lvl="0" marL="12700" rtl="0" algn="l">
              <a:lnSpc>
                <a:spcPct val="150000"/>
              </a:lnSpc>
              <a:spcBef>
                <a:spcPts val="0"/>
              </a:spcBef>
              <a:spcAft>
                <a:spcPts val="0"/>
              </a:spcAft>
              <a:buClr>
                <a:schemeClr val="dk1"/>
              </a:buClr>
              <a:buSzPts val="1100"/>
              <a:buFont typeface="Arial"/>
              <a:buNone/>
            </a:pPr>
            <a:r>
              <a:rPr lang="ca" sz="1200">
                <a:solidFill>
                  <a:schemeClr val="lt1"/>
                </a:solidFill>
                <a:latin typeface="EB Garamond"/>
                <a:ea typeface="EB Garamond"/>
                <a:cs typeface="EB Garamond"/>
                <a:sym typeface="EB Garamond"/>
              </a:rPr>
              <a:t>●</a:t>
            </a:r>
            <a:r>
              <a:rPr lang="ca" sz="1100">
                <a:solidFill>
                  <a:schemeClr val="lt1"/>
                </a:solidFill>
              </a:rPr>
              <a:t>Explicaciones profesionales (contenido similar al blog).</a:t>
            </a:r>
            <a:endParaRPr sz="1100">
              <a:solidFill>
                <a:schemeClr val="lt1"/>
              </a:solidFill>
            </a:endParaRPr>
          </a:p>
          <a:p>
            <a:pPr indent="0" lvl="0" marL="12700" rtl="0" algn="l">
              <a:lnSpc>
                <a:spcPct val="150000"/>
              </a:lnSpc>
              <a:spcBef>
                <a:spcPts val="0"/>
              </a:spcBef>
              <a:spcAft>
                <a:spcPts val="0"/>
              </a:spcAft>
              <a:buClr>
                <a:schemeClr val="dk1"/>
              </a:buClr>
              <a:buSzPts val="1100"/>
              <a:buFont typeface="Arial"/>
              <a:buNone/>
            </a:pPr>
            <a:r>
              <a:rPr lang="ca" sz="1200">
                <a:solidFill>
                  <a:schemeClr val="lt1"/>
                </a:solidFill>
                <a:latin typeface="EB Garamond"/>
                <a:ea typeface="EB Garamond"/>
                <a:cs typeface="EB Garamond"/>
                <a:sym typeface="EB Garamond"/>
              </a:rPr>
              <a:t>●</a:t>
            </a:r>
            <a:r>
              <a:rPr lang="ca" sz="1100">
                <a:solidFill>
                  <a:schemeClr val="lt1"/>
                </a:solidFill>
              </a:rPr>
              <a:t>Recomendaciones y tips.</a:t>
            </a:r>
            <a:endParaRPr sz="1100">
              <a:solidFill>
                <a:schemeClr val="lt1"/>
              </a:solidFill>
            </a:endParaRPr>
          </a:p>
          <a:p>
            <a:pPr indent="0" lvl="0" marL="12700" rtl="0" algn="l">
              <a:lnSpc>
                <a:spcPct val="150000"/>
              </a:lnSpc>
              <a:spcBef>
                <a:spcPts val="0"/>
              </a:spcBef>
              <a:spcAft>
                <a:spcPts val="0"/>
              </a:spcAft>
              <a:buClr>
                <a:schemeClr val="dk1"/>
              </a:buClr>
              <a:buSzPts val="1100"/>
              <a:buFont typeface="Arial"/>
              <a:buNone/>
            </a:pPr>
            <a:r>
              <a:rPr lang="ca" sz="1200">
                <a:solidFill>
                  <a:schemeClr val="lt1"/>
                </a:solidFill>
                <a:latin typeface="EB Garamond"/>
                <a:ea typeface="EB Garamond"/>
                <a:cs typeface="EB Garamond"/>
                <a:sym typeface="EB Garamond"/>
              </a:rPr>
              <a:t>●</a:t>
            </a:r>
            <a:r>
              <a:rPr lang="ca" sz="1100">
                <a:solidFill>
                  <a:schemeClr val="lt1"/>
                </a:solidFill>
              </a:rPr>
              <a:t>Videos informativos sobre la producción, empaquetado y distribución de nuestros productos.</a:t>
            </a:r>
            <a:endParaRPr sz="1100">
              <a:solidFill>
                <a:schemeClr val="lt1"/>
              </a:solidFill>
            </a:endParaRPr>
          </a:p>
          <a:p>
            <a:pPr indent="0" lvl="0" marL="12700" rtl="0" algn="l">
              <a:lnSpc>
                <a:spcPct val="150000"/>
              </a:lnSpc>
              <a:spcBef>
                <a:spcPts val="0"/>
              </a:spcBef>
              <a:spcAft>
                <a:spcPts val="0"/>
              </a:spcAft>
              <a:buClr>
                <a:schemeClr val="dk1"/>
              </a:buClr>
              <a:buSzPts val="1100"/>
              <a:buFont typeface="Arial"/>
              <a:buNone/>
            </a:pPr>
            <a:r>
              <a:rPr lang="ca" sz="1200">
                <a:solidFill>
                  <a:schemeClr val="lt1"/>
                </a:solidFill>
                <a:latin typeface="EB Garamond"/>
                <a:ea typeface="EB Garamond"/>
                <a:cs typeface="EB Garamond"/>
                <a:sym typeface="EB Garamond"/>
              </a:rPr>
              <a:t>●</a:t>
            </a:r>
            <a:r>
              <a:rPr lang="ca" sz="1100">
                <a:solidFill>
                  <a:schemeClr val="lt1"/>
                </a:solidFill>
              </a:rPr>
              <a:t>Shorts de Youtube de fragmentos de otros videos.</a:t>
            </a:r>
            <a:endParaRPr sz="1000">
              <a:solidFill>
                <a:schemeClr val="lt1"/>
              </a:solidFill>
            </a:endParaRPr>
          </a:p>
          <a:p>
            <a:pPr indent="0" lvl="0" marL="0" rtl="0" algn="l">
              <a:spcBef>
                <a:spcPts val="0"/>
              </a:spcBef>
              <a:spcAft>
                <a:spcPts val="0"/>
              </a:spcAft>
              <a:buNone/>
            </a:pPr>
            <a:r>
              <a:t/>
            </a:r>
            <a:endParaRPr sz="1300">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295" name="Shape 295"/>
        <p:cNvGrpSpPr/>
        <p:nvPr/>
      </p:nvGrpSpPr>
      <p:grpSpPr>
        <a:xfrm>
          <a:off x="0" y="0"/>
          <a:ext cx="0" cy="0"/>
          <a:chOff x="0" y="0"/>
          <a:chExt cx="0" cy="0"/>
        </a:xfrm>
      </p:grpSpPr>
      <p:sp>
        <p:nvSpPr>
          <p:cNvPr id="296" name="Google Shape;296;p39"/>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Intagram</a:t>
            </a:r>
            <a:endParaRPr sz="3020">
              <a:solidFill>
                <a:schemeClr val="lt1"/>
              </a:solidFill>
              <a:latin typeface="Comfortaa"/>
              <a:ea typeface="Comfortaa"/>
              <a:cs typeface="Comfortaa"/>
              <a:sym typeface="Comfortaa"/>
            </a:endParaRPr>
          </a:p>
        </p:txBody>
      </p:sp>
      <p:sp>
        <p:nvSpPr>
          <p:cNvPr id="297" name="Google Shape;297;p39"/>
          <p:cNvSpPr txBox="1"/>
          <p:nvPr/>
        </p:nvSpPr>
        <p:spPr>
          <a:xfrm>
            <a:off x="255450" y="3949875"/>
            <a:ext cx="8633100" cy="1234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ca" sz="1200">
                <a:solidFill>
                  <a:schemeClr val="lt1"/>
                </a:solidFill>
              </a:rPr>
              <a:t>Moderación: </a:t>
            </a:r>
            <a:r>
              <a:rPr lang="ca" sz="1200">
                <a:solidFill>
                  <a:schemeClr val="lt1"/>
                </a:solidFill>
              </a:rPr>
              <a:t>Respuesta a los mensajes privados y respuestas de historias, ya sean preguntas</a:t>
            </a:r>
            <a:endParaRPr sz="1200">
              <a:solidFill>
                <a:schemeClr val="lt1"/>
              </a:solidFill>
            </a:endParaRPr>
          </a:p>
          <a:p>
            <a:pPr indent="0" lvl="0" marL="0" rtl="0" algn="just">
              <a:lnSpc>
                <a:spcPct val="115000"/>
              </a:lnSpc>
              <a:spcBef>
                <a:spcPts val="0"/>
              </a:spcBef>
              <a:spcAft>
                <a:spcPts val="0"/>
              </a:spcAft>
              <a:buClr>
                <a:schemeClr val="dk1"/>
              </a:buClr>
              <a:buSzPts val="1100"/>
              <a:buFont typeface="Arial"/>
              <a:buNone/>
            </a:pPr>
            <a:r>
              <a:rPr lang="ca" sz="1200">
                <a:solidFill>
                  <a:schemeClr val="lt1"/>
                </a:solidFill>
              </a:rPr>
              <a:t>sobre uso de los productos, promociones o alguna queja. A lo anterior se les dará respuesta si estas son afines al contenido, marca y de interés común. Todos los otros comentarios y mensajes serán redirigidos a nuestro servicio de atención al cliente </a:t>
            </a:r>
            <a:r>
              <a:rPr lang="ca" sz="1200">
                <a:solidFill>
                  <a:schemeClr val="lt1"/>
                </a:solidFill>
              </a:rPr>
              <a:t>(soporte@elitesupplements.com).</a:t>
            </a:r>
            <a:endParaRPr sz="1200">
              <a:solidFill>
                <a:schemeClr val="lt1"/>
              </a:solidFill>
            </a:endParaRPr>
          </a:p>
          <a:p>
            <a:pPr indent="0" lvl="0" marL="0" rtl="0" algn="just">
              <a:lnSpc>
                <a:spcPct val="115000"/>
              </a:lnSpc>
              <a:spcBef>
                <a:spcPts val="0"/>
              </a:spcBef>
              <a:spcAft>
                <a:spcPts val="0"/>
              </a:spcAft>
              <a:buNone/>
            </a:pPr>
            <a:r>
              <a:t/>
            </a:r>
            <a:endParaRPr b="1" sz="1300">
              <a:solidFill>
                <a:schemeClr val="lt1"/>
              </a:solidFill>
            </a:endParaRPr>
          </a:p>
        </p:txBody>
      </p:sp>
      <p:pic>
        <p:nvPicPr>
          <p:cNvPr id="298" name="Google Shape;298;p39"/>
          <p:cNvPicPr preferRelativeResize="0"/>
          <p:nvPr/>
        </p:nvPicPr>
        <p:blipFill>
          <a:blip r:embed="rId3">
            <a:alphaModFix/>
          </a:blip>
          <a:stretch>
            <a:fillRect/>
          </a:stretch>
        </p:blipFill>
        <p:spPr>
          <a:xfrm>
            <a:off x="6333675" y="1666487"/>
            <a:ext cx="1817000" cy="1810525"/>
          </a:xfrm>
          <a:prstGeom prst="rect">
            <a:avLst/>
          </a:prstGeom>
          <a:noFill/>
          <a:ln>
            <a:noFill/>
          </a:ln>
        </p:spPr>
      </p:pic>
      <p:sp>
        <p:nvSpPr>
          <p:cNvPr id="299" name="Google Shape;299;p39"/>
          <p:cNvSpPr/>
          <p:nvPr/>
        </p:nvSpPr>
        <p:spPr>
          <a:xfrm>
            <a:off x="373800" y="1103013"/>
            <a:ext cx="5516400" cy="27564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ca" sz="1200">
                <a:solidFill>
                  <a:schemeClr val="lt1"/>
                </a:solidFill>
              </a:rPr>
              <a:t>Contenido:</a:t>
            </a:r>
            <a:endParaRPr b="1"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ca" sz="1200">
                <a:solidFill>
                  <a:schemeClr val="lt1"/>
                </a:solidFill>
              </a:rPr>
              <a:t>Historia de productos nuevos y descuentos especiales.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ca" sz="1200">
                <a:solidFill>
                  <a:schemeClr val="lt1"/>
                </a:solidFill>
              </a:rPr>
              <a:t>Reels de ranking de productos (recomendaciones).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ca" sz="1200">
                <a:solidFill>
                  <a:schemeClr val="lt1"/>
                </a:solidFill>
              </a:rPr>
              <a:t>Reels sobre las campañas nuevas.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ca" sz="1200">
                <a:solidFill>
                  <a:schemeClr val="lt1"/>
                </a:solidFill>
              </a:rPr>
              <a:t>Reels de deportistas usando nuestros productos.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ca" sz="1200">
                <a:solidFill>
                  <a:schemeClr val="lt1"/>
                </a:solidFill>
              </a:rPr>
              <a:t>Posts de testimonios “antes y después”.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ca" sz="1200">
                <a:solidFill>
                  <a:schemeClr val="lt1"/>
                </a:solidFill>
              </a:rPr>
              <a:t>Reels de “Tips rápidos”.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ca" sz="1200">
                <a:solidFill>
                  <a:schemeClr val="lt1"/>
                </a:solidFill>
              </a:rPr>
              <a:t>Posts Sorteos mensuales.</a:t>
            </a:r>
            <a:endParaRPr sz="1200">
              <a:solidFill>
                <a:schemeClr val="lt1"/>
              </a:solidFill>
            </a:endParaRPr>
          </a:p>
          <a:p>
            <a:pPr indent="-304800" lvl="0" marL="457200" rtl="0" algn="l">
              <a:lnSpc>
                <a:spcPct val="150000"/>
              </a:lnSpc>
              <a:spcBef>
                <a:spcPts val="0"/>
              </a:spcBef>
              <a:spcAft>
                <a:spcPts val="0"/>
              </a:spcAft>
              <a:buClr>
                <a:schemeClr val="lt1"/>
              </a:buClr>
              <a:buSzPts val="1200"/>
              <a:buChar char="●"/>
            </a:pPr>
            <a:r>
              <a:rPr lang="ca" sz="1200">
                <a:solidFill>
                  <a:schemeClr val="lt1"/>
                </a:solidFill>
              </a:rPr>
              <a:t>Historia de reviews.</a:t>
            </a:r>
            <a:endParaRPr b="1" sz="1100">
              <a:solidFill>
                <a:schemeClr val="lt1"/>
              </a:solidFill>
            </a:endParaRPr>
          </a:p>
          <a:p>
            <a:pPr indent="0" lvl="0" marL="0" rtl="0" algn="l">
              <a:spcBef>
                <a:spcPts val="0"/>
              </a:spcBef>
              <a:spcAft>
                <a:spcPts val="0"/>
              </a:spcAft>
              <a:buNone/>
            </a:pPr>
            <a:r>
              <a:t/>
            </a:r>
            <a:endParaRPr sz="1300">
              <a:solidFill>
                <a:schemeClr val="l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03" name="Shape 303"/>
        <p:cNvGrpSpPr/>
        <p:nvPr/>
      </p:nvGrpSpPr>
      <p:grpSpPr>
        <a:xfrm>
          <a:off x="0" y="0"/>
          <a:ext cx="0" cy="0"/>
          <a:chOff x="0" y="0"/>
          <a:chExt cx="0" cy="0"/>
        </a:xfrm>
      </p:grpSpPr>
      <p:sp>
        <p:nvSpPr>
          <p:cNvPr id="304" name="Google Shape;304;p40"/>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TikTok</a:t>
            </a:r>
            <a:endParaRPr sz="3020">
              <a:solidFill>
                <a:schemeClr val="lt1"/>
              </a:solidFill>
              <a:latin typeface="Comfortaa"/>
              <a:ea typeface="Comfortaa"/>
              <a:cs typeface="Comfortaa"/>
              <a:sym typeface="Comfortaa"/>
            </a:endParaRPr>
          </a:p>
        </p:txBody>
      </p:sp>
      <p:sp>
        <p:nvSpPr>
          <p:cNvPr id="305" name="Google Shape;305;p40"/>
          <p:cNvSpPr txBox="1"/>
          <p:nvPr/>
        </p:nvSpPr>
        <p:spPr>
          <a:xfrm>
            <a:off x="255450" y="3889175"/>
            <a:ext cx="8633100" cy="1400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ca" sz="1100">
                <a:solidFill>
                  <a:schemeClr val="lt1"/>
                </a:solidFill>
              </a:rPr>
              <a:t>Moderación: </a:t>
            </a:r>
            <a:r>
              <a:rPr lang="ca" sz="1100">
                <a:solidFill>
                  <a:schemeClr val="lt1"/>
                </a:solidFill>
              </a:rPr>
              <a:t>Se responden a todos los mensajes privados y a los comentarios en nuestros vídeos (incluyendo Duetos) que planteen dudas sobre el uso de productos, promociones, dosificación o testimonios. Daremos respuesta siempre que estén relacionadas con la marca, el contenido y aporten valor a la comunidad. Las consultas sobre envíos, facturación o devoluciones se derivarán directamente a soporte@elitesupplements.com. </a:t>
            </a:r>
            <a:endParaRPr b="1" sz="1200">
              <a:solidFill>
                <a:schemeClr val="lt1"/>
              </a:solidFill>
            </a:endParaRPr>
          </a:p>
          <a:p>
            <a:pPr indent="0" lvl="0" marL="0" rtl="0" algn="just">
              <a:lnSpc>
                <a:spcPct val="115000"/>
              </a:lnSpc>
              <a:spcBef>
                <a:spcPts val="0"/>
              </a:spcBef>
              <a:spcAft>
                <a:spcPts val="0"/>
              </a:spcAft>
              <a:buNone/>
            </a:pPr>
            <a:r>
              <a:t/>
            </a:r>
            <a:endParaRPr b="1" sz="1300">
              <a:solidFill>
                <a:schemeClr val="lt1"/>
              </a:solidFill>
            </a:endParaRPr>
          </a:p>
        </p:txBody>
      </p:sp>
      <p:pic>
        <p:nvPicPr>
          <p:cNvPr id="306" name="Google Shape;306;p40"/>
          <p:cNvPicPr preferRelativeResize="0"/>
          <p:nvPr/>
        </p:nvPicPr>
        <p:blipFill>
          <a:blip r:embed="rId3">
            <a:alphaModFix/>
          </a:blip>
          <a:stretch>
            <a:fillRect/>
          </a:stretch>
        </p:blipFill>
        <p:spPr>
          <a:xfrm>
            <a:off x="6242400" y="1358512"/>
            <a:ext cx="1980975" cy="1980975"/>
          </a:xfrm>
          <a:prstGeom prst="rect">
            <a:avLst/>
          </a:prstGeom>
          <a:noFill/>
          <a:ln>
            <a:noFill/>
          </a:ln>
        </p:spPr>
      </p:pic>
      <p:sp>
        <p:nvSpPr>
          <p:cNvPr id="307" name="Google Shape;307;p40"/>
          <p:cNvSpPr/>
          <p:nvPr/>
        </p:nvSpPr>
        <p:spPr>
          <a:xfrm>
            <a:off x="373800" y="1012550"/>
            <a:ext cx="5516400" cy="27564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sz="1100">
                <a:solidFill>
                  <a:schemeClr val="lt1"/>
                </a:solidFill>
              </a:rPr>
              <a:t>Contenido</a:t>
            </a:r>
            <a:endParaRPr b="1"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ca" sz="1100">
                <a:solidFill>
                  <a:schemeClr val="lt1"/>
                </a:solidFill>
              </a:rPr>
              <a:t>Videos de unboxing y lanzamientos.</a:t>
            </a:r>
            <a:endParaRPr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ca" sz="1100">
                <a:solidFill>
                  <a:schemeClr val="lt1"/>
                </a:solidFill>
              </a:rPr>
              <a:t>Videos sobre rankings de productos.</a:t>
            </a:r>
            <a:endParaRPr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ca" sz="1100">
                <a:solidFill>
                  <a:schemeClr val="lt1"/>
                </a:solidFill>
              </a:rPr>
              <a:t>Videos con colaboraciones: Grabaciones con deportistas, influencers, etc.</a:t>
            </a:r>
            <a:endParaRPr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ca" sz="1100">
                <a:solidFill>
                  <a:schemeClr val="lt1"/>
                </a:solidFill>
              </a:rPr>
              <a:t>Videos de transformaciones reales (antes y después).</a:t>
            </a:r>
            <a:endParaRPr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ca" sz="1100">
                <a:solidFill>
                  <a:schemeClr val="lt1"/>
                </a:solidFill>
              </a:rPr>
              <a:t>Videos de tips rápidos: consejo express.</a:t>
            </a:r>
            <a:endParaRPr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ca" sz="1100">
                <a:solidFill>
                  <a:schemeClr val="lt1"/>
                </a:solidFill>
              </a:rPr>
              <a:t>Videos de anuncios de sorteos próximos.</a:t>
            </a:r>
            <a:endParaRPr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ca" sz="1100">
                <a:solidFill>
                  <a:schemeClr val="lt1"/>
                </a:solidFill>
              </a:rPr>
              <a:t>Videos sobre reviews positivas.</a:t>
            </a:r>
            <a:endParaRPr sz="1100">
              <a:solidFill>
                <a:schemeClr val="lt1"/>
              </a:solidFill>
            </a:endParaRPr>
          </a:p>
          <a:p>
            <a:pPr indent="-298450" lvl="0" marL="457200" rtl="0" algn="l">
              <a:lnSpc>
                <a:spcPct val="150000"/>
              </a:lnSpc>
              <a:spcBef>
                <a:spcPts val="0"/>
              </a:spcBef>
              <a:spcAft>
                <a:spcPts val="0"/>
              </a:spcAft>
              <a:buClr>
                <a:schemeClr val="lt1"/>
              </a:buClr>
              <a:buSzPts val="1100"/>
              <a:buChar char="●"/>
            </a:pPr>
            <a:r>
              <a:rPr lang="ca" sz="1100">
                <a:solidFill>
                  <a:schemeClr val="lt1"/>
                </a:solidFill>
              </a:rPr>
              <a:t>Videos respuestas a preguntas de comentarios.</a:t>
            </a:r>
            <a:endParaRPr b="1" sz="1200">
              <a:solidFill>
                <a:schemeClr val="lt1"/>
              </a:solidFill>
            </a:endParaRPr>
          </a:p>
          <a:p>
            <a:pPr indent="0" lvl="0" marL="0" rtl="0" algn="l">
              <a:spcBef>
                <a:spcPts val="0"/>
              </a:spcBef>
              <a:spcAft>
                <a:spcPts val="0"/>
              </a:spcAft>
              <a:buNone/>
            </a:pPr>
            <a:r>
              <a:t/>
            </a:r>
            <a:endParaRPr sz="13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11" name="Shape 311"/>
        <p:cNvGrpSpPr/>
        <p:nvPr/>
      </p:nvGrpSpPr>
      <p:grpSpPr>
        <a:xfrm>
          <a:off x="0" y="0"/>
          <a:ext cx="0" cy="0"/>
          <a:chOff x="0" y="0"/>
          <a:chExt cx="0" cy="0"/>
        </a:xfrm>
      </p:grpSpPr>
      <p:sp>
        <p:nvSpPr>
          <p:cNvPr id="312" name="Google Shape;312;p41"/>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X</a:t>
            </a:r>
            <a:endParaRPr sz="3020">
              <a:solidFill>
                <a:schemeClr val="lt1"/>
              </a:solidFill>
              <a:latin typeface="Comfortaa"/>
              <a:ea typeface="Comfortaa"/>
              <a:cs typeface="Comfortaa"/>
              <a:sym typeface="Comfortaa"/>
            </a:endParaRPr>
          </a:p>
        </p:txBody>
      </p:sp>
      <p:sp>
        <p:nvSpPr>
          <p:cNvPr id="313" name="Google Shape;313;p41"/>
          <p:cNvSpPr txBox="1"/>
          <p:nvPr/>
        </p:nvSpPr>
        <p:spPr>
          <a:xfrm>
            <a:off x="208350" y="3645750"/>
            <a:ext cx="8633100" cy="1400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ca" sz="1100">
                <a:solidFill>
                  <a:schemeClr val="lt1"/>
                </a:solidFill>
              </a:rPr>
              <a:t>Moderación: </a:t>
            </a:r>
            <a:r>
              <a:rPr lang="ca" sz="1100">
                <a:solidFill>
                  <a:schemeClr val="lt1"/>
                </a:solidFill>
              </a:rPr>
              <a:t>Se responden a todos los mensajes directos y menciones que pregunten sobre uso de productos, promociones, dosificación o testimonios (incluyendo hilos y replies). Contestamos siempre que el comentario aporte valor y esté vinculado a EliteSupplements. Cualquier incidencia de envío, facturación o devoluciones la derivamos directamente a soporte@elitesupplements.com. </a:t>
            </a:r>
            <a:endParaRPr b="1" sz="1200">
              <a:solidFill>
                <a:schemeClr val="lt1"/>
              </a:solidFill>
            </a:endParaRPr>
          </a:p>
          <a:p>
            <a:pPr indent="0" lvl="0" marL="0" rtl="0" algn="just">
              <a:lnSpc>
                <a:spcPct val="115000"/>
              </a:lnSpc>
              <a:spcBef>
                <a:spcPts val="0"/>
              </a:spcBef>
              <a:spcAft>
                <a:spcPts val="0"/>
              </a:spcAft>
              <a:buNone/>
            </a:pPr>
            <a:r>
              <a:t/>
            </a:r>
            <a:endParaRPr b="1" sz="1300">
              <a:solidFill>
                <a:schemeClr val="lt1"/>
              </a:solidFill>
            </a:endParaRPr>
          </a:p>
        </p:txBody>
      </p:sp>
      <p:pic>
        <p:nvPicPr>
          <p:cNvPr descr="File:X logo.jpg - Wikipedia" id="314" name="Google Shape;314;p41"/>
          <p:cNvPicPr preferRelativeResize="0"/>
          <p:nvPr/>
        </p:nvPicPr>
        <p:blipFill>
          <a:blip r:embed="rId3">
            <a:alphaModFix/>
          </a:blip>
          <a:stretch>
            <a:fillRect/>
          </a:stretch>
        </p:blipFill>
        <p:spPr>
          <a:xfrm>
            <a:off x="5873800" y="1433950"/>
            <a:ext cx="1790400" cy="1790400"/>
          </a:xfrm>
          <a:prstGeom prst="rect">
            <a:avLst/>
          </a:prstGeom>
          <a:noFill/>
          <a:ln>
            <a:noFill/>
          </a:ln>
        </p:spPr>
      </p:pic>
      <p:sp>
        <p:nvSpPr>
          <p:cNvPr id="315" name="Google Shape;315;p41"/>
          <p:cNvSpPr/>
          <p:nvPr/>
        </p:nvSpPr>
        <p:spPr>
          <a:xfrm>
            <a:off x="259150" y="1097050"/>
            <a:ext cx="4593900" cy="21273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ca" sz="1100">
                <a:solidFill>
                  <a:schemeClr val="lt1"/>
                </a:solidFill>
              </a:rPr>
              <a:t>Contenido:</a:t>
            </a:r>
            <a:endParaRPr b="1" sz="1100">
              <a:solidFill>
                <a:schemeClr val="lt1"/>
              </a:solidFill>
            </a:endParaRPr>
          </a:p>
          <a:p>
            <a:pPr indent="-304800" lvl="0" marL="457200" rtl="0" algn="just">
              <a:lnSpc>
                <a:spcPct val="150000"/>
              </a:lnSpc>
              <a:spcBef>
                <a:spcPts val="0"/>
              </a:spcBef>
              <a:spcAft>
                <a:spcPts val="0"/>
              </a:spcAft>
              <a:buClr>
                <a:schemeClr val="lt1"/>
              </a:buClr>
              <a:buSzPts val="1200"/>
              <a:buChar char="●"/>
            </a:pPr>
            <a:r>
              <a:rPr lang="ca" sz="1200">
                <a:solidFill>
                  <a:schemeClr val="lt1"/>
                </a:solidFill>
              </a:rPr>
              <a:t>Tips diarios de suplementación.</a:t>
            </a:r>
            <a:endParaRPr sz="1200">
              <a:solidFill>
                <a:schemeClr val="lt1"/>
              </a:solidFill>
            </a:endParaRPr>
          </a:p>
          <a:p>
            <a:pPr indent="-304800" lvl="0" marL="457200" rtl="0" algn="just">
              <a:lnSpc>
                <a:spcPct val="150000"/>
              </a:lnSpc>
              <a:spcBef>
                <a:spcPts val="0"/>
              </a:spcBef>
              <a:spcAft>
                <a:spcPts val="0"/>
              </a:spcAft>
              <a:buClr>
                <a:schemeClr val="lt1"/>
              </a:buClr>
              <a:buSzPts val="1200"/>
              <a:buChar char="●"/>
            </a:pPr>
            <a:r>
              <a:rPr lang="ca" sz="1200">
                <a:solidFill>
                  <a:schemeClr val="lt1"/>
                </a:solidFill>
              </a:rPr>
              <a:t>Encuestas semanales.</a:t>
            </a:r>
            <a:endParaRPr sz="1200">
              <a:solidFill>
                <a:schemeClr val="lt1"/>
              </a:solidFill>
            </a:endParaRPr>
          </a:p>
          <a:p>
            <a:pPr indent="-304800" lvl="0" marL="457200" rtl="0" algn="just">
              <a:lnSpc>
                <a:spcPct val="150000"/>
              </a:lnSpc>
              <a:spcBef>
                <a:spcPts val="0"/>
              </a:spcBef>
              <a:spcAft>
                <a:spcPts val="0"/>
              </a:spcAft>
              <a:buClr>
                <a:schemeClr val="lt1"/>
              </a:buClr>
              <a:buSzPts val="1200"/>
              <a:buChar char="●"/>
            </a:pPr>
            <a:r>
              <a:rPr lang="ca" sz="1200">
                <a:solidFill>
                  <a:schemeClr val="lt1"/>
                </a:solidFill>
              </a:rPr>
              <a:t>Hilos cortos sobre beneficios OB, rendimiento o bienestar.</a:t>
            </a:r>
            <a:endParaRPr sz="1200">
              <a:solidFill>
                <a:schemeClr val="lt1"/>
              </a:solidFill>
            </a:endParaRPr>
          </a:p>
          <a:p>
            <a:pPr indent="-304800" lvl="0" marL="457200" rtl="0" algn="just">
              <a:lnSpc>
                <a:spcPct val="150000"/>
              </a:lnSpc>
              <a:spcBef>
                <a:spcPts val="0"/>
              </a:spcBef>
              <a:spcAft>
                <a:spcPts val="0"/>
              </a:spcAft>
              <a:buClr>
                <a:schemeClr val="lt1"/>
              </a:buClr>
              <a:buSzPts val="1200"/>
              <a:buChar char="●"/>
            </a:pPr>
            <a:r>
              <a:rPr lang="ca" sz="1200">
                <a:solidFill>
                  <a:schemeClr val="lt1"/>
                </a:solidFill>
              </a:rPr>
              <a:t>Anuncios de promociones flash.</a:t>
            </a:r>
            <a:endParaRPr sz="1200">
              <a:solidFill>
                <a:schemeClr val="lt1"/>
              </a:solidFill>
            </a:endParaRPr>
          </a:p>
          <a:p>
            <a:pPr indent="-304800" lvl="0" marL="457200" rtl="0" algn="just">
              <a:lnSpc>
                <a:spcPct val="150000"/>
              </a:lnSpc>
              <a:spcBef>
                <a:spcPts val="0"/>
              </a:spcBef>
              <a:spcAft>
                <a:spcPts val="0"/>
              </a:spcAft>
              <a:buClr>
                <a:schemeClr val="lt1"/>
              </a:buClr>
              <a:buSzPts val="1200"/>
              <a:buChar char="●"/>
            </a:pPr>
            <a:r>
              <a:rPr lang="ca" sz="1200">
                <a:solidFill>
                  <a:schemeClr val="lt1"/>
                </a:solidFill>
              </a:rPr>
              <a:t>RT de transformaciones físicas.</a:t>
            </a:r>
            <a:endParaRPr b="1" sz="1100">
              <a:solidFill>
                <a:schemeClr val="lt1"/>
              </a:solidFill>
            </a:endParaRPr>
          </a:p>
          <a:p>
            <a:pPr indent="0" lvl="0" marL="0" rtl="0" algn="l">
              <a:spcBef>
                <a:spcPts val="1200"/>
              </a:spcBef>
              <a:spcAft>
                <a:spcPts val="0"/>
              </a:spcAft>
              <a:buNone/>
            </a:pPr>
            <a:r>
              <a:t/>
            </a:r>
            <a:endParaRPr sz="13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69" name="Shape 69"/>
        <p:cNvGrpSpPr/>
        <p:nvPr/>
      </p:nvGrpSpPr>
      <p:grpSpPr>
        <a:xfrm>
          <a:off x="0" y="0"/>
          <a:ext cx="0" cy="0"/>
          <a:chOff x="0" y="0"/>
          <a:chExt cx="0" cy="0"/>
        </a:xfrm>
      </p:grpSpPr>
      <p:sp>
        <p:nvSpPr>
          <p:cNvPr id="70" name="Google Shape;70;p15"/>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Datos de Mercado</a:t>
            </a:r>
            <a:endParaRPr sz="3020">
              <a:solidFill>
                <a:schemeClr val="lt1"/>
              </a:solidFill>
              <a:latin typeface="Comfortaa"/>
              <a:ea typeface="Comfortaa"/>
              <a:cs typeface="Comfortaa"/>
              <a:sym typeface="Comfortaa"/>
            </a:endParaRPr>
          </a:p>
        </p:txBody>
      </p:sp>
      <p:sp>
        <p:nvSpPr>
          <p:cNvPr id="71" name="Google Shape;71;p15"/>
          <p:cNvSpPr/>
          <p:nvPr/>
        </p:nvSpPr>
        <p:spPr>
          <a:xfrm>
            <a:off x="860100" y="1344988"/>
            <a:ext cx="7423800" cy="15252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ca">
                <a:solidFill>
                  <a:schemeClr val="lt1"/>
                </a:solidFill>
              </a:rPr>
              <a:t>En España, aproximadamente el 86% de población entre 12 y 74 años utiliza redes sociales (31M). </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ca">
                <a:solidFill>
                  <a:schemeClr val="lt1"/>
                </a:solidFill>
              </a:rPr>
              <a:t>Existe un mayor uso entre mujeres (89%) que entre hombres (83%), y especialmente entre jóvenes de 18 a 24 años (94%) y adultos de 35 a 44 años (91%).</a:t>
            </a:r>
            <a:endParaRPr>
              <a:solidFill>
                <a:schemeClr val="lt1"/>
              </a:solidFill>
            </a:endParaRPr>
          </a:p>
        </p:txBody>
      </p:sp>
      <p:sp>
        <p:nvSpPr>
          <p:cNvPr id="72" name="Google Shape;72;p15"/>
          <p:cNvSpPr/>
          <p:nvPr/>
        </p:nvSpPr>
        <p:spPr>
          <a:xfrm>
            <a:off x="860100" y="3202625"/>
            <a:ext cx="7423800" cy="13353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chemeClr val="lt1"/>
              </a:buClr>
              <a:buSzPts val="1400"/>
              <a:buChar char="●"/>
            </a:pPr>
            <a:r>
              <a:rPr lang="ca">
                <a:solidFill>
                  <a:schemeClr val="lt1"/>
                </a:solidFill>
              </a:rPr>
              <a:t>Redes más usadas por los jóvenes adultos (18-24 años): WhatsApp (93%), Instagram (91%), YouTube (81%), TikTok (60%) y Spotify (56%).</a:t>
            </a:r>
            <a:endParaRPr>
              <a:solidFill>
                <a:schemeClr val="lt1"/>
              </a:solidFill>
            </a:endParaRPr>
          </a:p>
          <a:p>
            <a:pPr indent="0" lvl="0" marL="457200" rtl="0" algn="l">
              <a:spcBef>
                <a:spcPts val="0"/>
              </a:spcBef>
              <a:spcAft>
                <a:spcPts val="0"/>
              </a:spcAft>
              <a:buNone/>
            </a:pPr>
            <a:r>
              <a:t/>
            </a:r>
            <a:endParaRPr>
              <a:solidFill>
                <a:schemeClr val="lt1"/>
              </a:solidFill>
            </a:endParaRPr>
          </a:p>
          <a:p>
            <a:pPr indent="-317500" lvl="0" marL="457200" rtl="0" algn="l">
              <a:spcBef>
                <a:spcPts val="0"/>
              </a:spcBef>
              <a:spcAft>
                <a:spcPts val="0"/>
              </a:spcAft>
              <a:buClr>
                <a:schemeClr val="lt1"/>
              </a:buClr>
              <a:buSzPts val="1400"/>
              <a:buChar char="●"/>
            </a:pPr>
            <a:r>
              <a:rPr lang="ca">
                <a:solidFill>
                  <a:schemeClr val="lt1"/>
                </a:solidFill>
              </a:rPr>
              <a:t>Tiempo medio por usuario al dia: </a:t>
            </a:r>
            <a:r>
              <a:rPr lang="ca">
                <a:solidFill>
                  <a:schemeClr val="lt1"/>
                </a:solidFill>
              </a:rPr>
              <a:t>70 min</a:t>
            </a:r>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19" name="Shape 319"/>
        <p:cNvGrpSpPr/>
        <p:nvPr/>
      </p:nvGrpSpPr>
      <p:grpSpPr>
        <a:xfrm>
          <a:off x="0" y="0"/>
          <a:ext cx="0" cy="0"/>
          <a:chOff x="0" y="0"/>
          <a:chExt cx="0" cy="0"/>
        </a:xfrm>
      </p:grpSpPr>
      <p:sp>
        <p:nvSpPr>
          <p:cNvPr id="320" name="Google Shape;320;p42"/>
          <p:cNvSpPr txBox="1"/>
          <p:nvPr/>
        </p:nvSpPr>
        <p:spPr>
          <a:xfrm>
            <a:off x="1379550" y="1891350"/>
            <a:ext cx="6384900" cy="136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lang="ca" sz="3820">
                <a:solidFill>
                  <a:schemeClr val="lt1"/>
                </a:solidFill>
                <a:latin typeface="Comfortaa"/>
                <a:ea typeface="Comfortaa"/>
                <a:cs typeface="Comfortaa"/>
                <a:sym typeface="Comfortaa"/>
              </a:rPr>
              <a:t>RRSS en Comunidades Preexistentes (tipo B)</a:t>
            </a:r>
            <a:endParaRPr sz="3820">
              <a:solidFill>
                <a:schemeClr val="lt1"/>
              </a:solidFill>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24" name="Shape 324"/>
        <p:cNvGrpSpPr/>
        <p:nvPr/>
      </p:nvGrpSpPr>
      <p:grpSpPr>
        <a:xfrm>
          <a:off x="0" y="0"/>
          <a:ext cx="0" cy="0"/>
          <a:chOff x="0" y="0"/>
          <a:chExt cx="0" cy="0"/>
        </a:xfrm>
      </p:grpSpPr>
      <p:sp>
        <p:nvSpPr>
          <p:cNvPr id="325" name="Google Shape;325;p43"/>
          <p:cNvSpPr txBox="1"/>
          <p:nvPr/>
        </p:nvSpPr>
        <p:spPr>
          <a:xfrm>
            <a:off x="4572000" y="370500"/>
            <a:ext cx="37830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Telegram</a:t>
            </a:r>
            <a:endParaRPr sz="3020">
              <a:solidFill>
                <a:schemeClr val="lt1"/>
              </a:solidFill>
              <a:latin typeface="Comfortaa"/>
              <a:ea typeface="Comfortaa"/>
              <a:cs typeface="Comfortaa"/>
              <a:sym typeface="Comfortaa"/>
            </a:endParaRPr>
          </a:p>
        </p:txBody>
      </p:sp>
      <p:sp>
        <p:nvSpPr>
          <p:cNvPr id="326" name="Google Shape;326;p43"/>
          <p:cNvSpPr txBox="1"/>
          <p:nvPr/>
        </p:nvSpPr>
        <p:spPr>
          <a:xfrm>
            <a:off x="358825" y="370500"/>
            <a:ext cx="37830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Forocoches</a:t>
            </a:r>
            <a:endParaRPr sz="3020">
              <a:solidFill>
                <a:schemeClr val="lt1"/>
              </a:solidFill>
              <a:latin typeface="Comfortaa"/>
              <a:ea typeface="Comfortaa"/>
              <a:cs typeface="Comfortaa"/>
              <a:sym typeface="Comfortaa"/>
            </a:endParaRPr>
          </a:p>
        </p:txBody>
      </p:sp>
      <p:sp>
        <p:nvSpPr>
          <p:cNvPr id="327" name="Google Shape;327;p43"/>
          <p:cNvSpPr/>
          <p:nvPr/>
        </p:nvSpPr>
        <p:spPr>
          <a:xfrm>
            <a:off x="358825" y="1020000"/>
            <a:ext cx="3783000" cy="38469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ca" sz="1200">
                <a:solidFill>
                  <a:schemeClr val="lt1"/>
                </a:solidFill>
              </a:rPr>
              <a:t>Herramientas</a:t>
            </a:r>
            <a:endParaRPr b="1" sz="1200">
              <a:solidFill>
                <a:schemeClr val="lt1"/>
              </a:solidFill>
            </a:endParaRPr>
          </a:p>
          <a:p>
            <a:pPr indent="-292100" lvl="0" marL="457200" rtl="0" algn="l">
              <a:lnSpc>
                <a:spcPct val="115000"/>
              </a:lnSpc>
              <a:spcBef>
                <a:spcPts val="1200"/>
              </a:spcBef>
              <a:spcAft>
                <a:spcPts val="0"/>
              </a:spcAft>
              <a:buClr>
                <a:schemeClr val="lt1"/>
              </a:buClr>
              <a:buSzPts val="1000"/>
              <a:buChar char="●"/>
            </a:pPr>
            <a:r>
              <a:rPr lang="ca" sz="1000">
                <a:solidFill>
                  <a:schemeClr val="lt1"/>
                </a:solidFill>
              </a:rPr>
              <a:t>Alertas de Google para menciones de suplementos/fitness</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ca" sz="1000">
                <a:solidFill>
                  <a:schemeClr val="lt1"/>
                </a:solidFill>
              </a:rPr>
              <a:t>Seguimiento manual de secciones deportivas</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ca" sz="1000">
                <a:solidFill>
                  <a:schemeClr val="lt1"/>
                </a:solidFill>
              </a:rPr>
              <a:t>Notificaciones de hilos relevantes</a:t>
            </a:r>
            <a:endParaRPr sz="1000">
              <a:solidFill>
                <a:schemeClr val="lt1"/>
              </a:solidFill>
            </a:endParaRPr>
          </a:p>
          <a:p>
            <a:pPr indent="0" lvl="0" marL="0" rtl="0" algn="l">
              <a:lnSpc>
                <a:spcPct val="115000"/>
              </a:lnSpc>
              <a:spcBef>
                <a:spcPts val="1400"/>
              </a:spcBef>
              <a:spcAft>
                <a:spcPts val="0"/>
              </a:spcAft>
              <a:buClr>
                <a:schemeClr val="dk1"/>
              </a:buClr>
              <a:buSzPts val="1100"/>
              <a:buFont typeface="Arial"/>
              <a:buNone/>
            </a:pPr>
            <a:r>
              <a:rPr b="1" lang="ca" sz="1200">
                <a:solidFill>
                  <a:schemeClr val="lt1"/>
                </a:solidFill>
              </a:rPr>
              <a:t>Intervención</a:t>
            </a:r>
            <a:endParaRPr b="1" sz="12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ca" sz="1000">
                <a:solidFill>
                  <a:schemeClr val="lt1"/>
                </a:solidFill>
              </a:rPr>
              <a:t>Se intervendrá con una cuenta oficial de nuestra empresa en aquellas discusiones que tengan alguna consulta real sobre suplementación que pueda ser solucionada. Incluso en conversaciones que no hablen de nuestra empresa, pero sí de preguntas sobre algún suplemento que vendamos, se participará de tal manera que se le ofrezca al usuario un enlace a nuestra web donde encontrará el producto que está buscando.</a:t>
            </a:r>
            <a:endParaRPr sz="1000">
              <a:solidFill>
                <a:schemeClr val="lt1"/>
              </a:solidFill>
            </a:endParaRPr>
          </a:p>
          <a:p>
            <a:pPr indent="0" lvl="0" marL="0" rtl="0" algn="l">
              <a:lnSpc>
                <a:spcPct val="115000"/>
              </a:lnSpc>
              <a:spcBef>
                <a:spcPts val="1200"/>
              </a:spcBef>
              <a:spcAft>
                <a:spcPts val="0"/>
              </a:spcAft>
              <a:buNone/>
            </a:pPr>
            <a:r>
              <a:t/>
            </a:r>
            <a:endParaRPr sz="1000">
              <a:solidFill>
                <a:schemeClr val="lt1"/>
              </a:solidFill>
            </a:endParaRPr>
          </a:p>
          <a:p>
            <a:pPr indent="0" lvl="0" marL="0" rtl="0" algn="l">
              <a:spcBef>
                <a:spcPts val="1200"/>
              </a:spcBef>
              <a:spcAft>
                <a:spcPts val="0"/>
              </a:spcAft>
              <a:buNone/>
            </a:pPr>
            <a:r>
              <a:t/>
            </a:r>
            <a:endParaRPr sz="1000">
              <a:solidFill>
                <a:schemeClr val="lt1"/>
              </a:solidFill>
            </a:endParaRPr>
          </a:p>
        </p:txBody>
      </p:sp>
      <p:sp>
        <p:nvSpPr>
          <p:cNvPr id="328" name="Google Shape;328;p43"/>
          <p:cNvSpPr/>
          <p:nvPr/>
        </p:nvSpPr>
        <p:spPr>
          <a:xfrm>
            <a:off x="4488475" y="1020000"/>
            <a:ext cx="3783000" cy="36267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ca" sz="1200">
                <a:solidFill>
                  <a:schemeClr val="lt1"/>
                </a:solidFill>
              </a:rPr>
              <a:t>Herramientas</a:t>
            </a:r>
            <a:endParaRPr b="1" sz="1200">
              <a:solidFill>
                <a:schemeClr val="lt1"/>
              </a:solidFill>
            </a:endParaRPr>
          </a:p>
          <a:p>
            <a:pPr indent="-292100" lvl="0" marL="457200" rtl="0" algn="l">
              <a:lnSpc>
                <a:spcPct val="115000"/>
              </a:lnSpc>
              <a:spcBef>
                <a:spcPts val="1200"/>
              </a:spcBef>
              <a:spcAft>
                <a:spcPts val="0"/>
              </a:spcAft>
              <a:buClr>
                <a:schemeClr val="lt1"/>
              </a:buClr>
              <a:buSzPts val="1000"/>
              <a:buChar char="●"/>
            </a:pPr>
            <a:r>
              <a:rPr lang="ca" sz="1000">
                <a:solidFill>
                  <a:schemeClr val="lt1"/>
                </a:solidFill>
              </a:rPr>
              <a:t>Telegram Analytics</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ca" sz="1000">
                <a:solidFill>
                  <a:schemeClr val="lt1"/>
                </a:solidFill>
              </a:rPr>
              <a:t>Bots de monitorización de menciones</a:t>
            </a:r>
            <a:endParaRPr sz="1000">
              <a:solidFill>
                <a:schemeClr val="lt1"/>
              </a:solidFill>
            </a:endParaRPr>
          </a:p>
          <a:p>
            <a:pPr indent="0" lvl="0" marL="0" rtl="0" algn="l">
              <a:lnSpc>
                <a:spcPct val="115000"/>
              </a:lnSpc>
              <a:spcBef>
                <a:spcPts val="1400"/>
              </a:spcBef>
              <a:spcAft>
                <a:spcPts val="0"/>
              </a:spcAft>
              <a:buNone/>
            </a:pPr>
            <a:r>
              <a:rPr b="1" lang="ca" sz="1200">
                <a:solidFill>
                  <a:schemeClr val="lt1"/>
                </a:solidFill>
              </a:rPr>
              <a:t>Intervención</a:t>
            </a:r>
            <a:endParaRPr b="1" sz="1200">
              <a:solidFill>
                <a:schemeClr val="lt1"/>
              </a:solidFill>
            </a:endParaRPr>
          </a:p>
          <a:p>
            <a:pPr indent="0" lvl="0" marL="0" rtl="0" algn="l">
              <a:lnSpc>
                <a:spcPct val="115000"/>
              </a:lnSpc>
              <a:spcBef>
                <a:spcPts val="1200"/>
              </a:spcBef>
              <a:spcAft>
                <a:spcPts val="0"/>
              </a:spcAft>
              <a:buNone/>
            </a:pPr>
            <a:r>
              <a:rPr lang="ca" sz="1000">
                <a:solidFill>
                  <a:schemeClr val="lt1"/>
                </a:solidFill>
              </a:rPr>
              <a:t>En estas redes sociales, y al igual que en Forocoches, se participará en grupos de mensajería populares entre dueños de gimnasios y atletas, para proporcionar soporte técnico, compartir consejos, e incluso recomendar algún producto de nuestra página y así conseguir más ventas y credibilidad.</a:t>
            </a:r>
            <a:endParaRPr sz="1000">
              <a:solidFill>
                <a:schemeClr val="lt1"/>
              </a:solidFill>
            </a:endParaRPr>
          </a:p>
          <a:p>
            <a:pPr indent="0" lvl="0" marL="0" rtl="0" algn="l">
              <a:lnSpc>
                <a:spcPct val="115000"/>
              </a:lnSpc>
              <a:spcBef>
                <a:spcPts val="1200"/>
              </a:spcBef>
              <a:spcAft>
                <a:spcPts val="1200"/>
              </a:spcAft>
              <a:buNone/>
            </a:pPr>
            <a:r>
              <a:t/>
            </a:r>
            <a:endParaRPr sz="1000">
              <a:solidFill>
                <a:schemeClr val="lt1"/>
              </a:solidFill>
            </a:endParaRPr>
          </a:p>
        </p:txBody>
      </p:sp>
      <p:pic>
        <p:nvPicPr>
          <p:cNvPr descr="Archivo:Roto2.png - Wikipedia, la enciclopedia libre" id="329" name="Google Shape;329;p43"/>
          <p:cNvPicPr preferRelativeResize="0"/>
          <p:nvPr/>
        </p:nvPicPr>
        <p:blipFill>
          <a:blip r:embed="rId3">
            <a:alphaModFix/>
          </a:blip>
          <a:stretch>
            <a:fillRect/>
          </a:stretch>
        </p:blipFill>
        <p:spPr>
          <a:xfrm>
            <a:off x="3117900" y="438728"/>
            <a:ext cx="521175" cy="513025"/>
          </a:xfrm>
          <a:prstGeom prst="rect">
            <a:avLst/>
          </a:prstGeom>
          <a:noFill/>
          <a:ln>
            <a:noFill/>
          </a:ln>
        </p:spPr>
      </p:pic>
      <p:pic>
        <p:nvPicPr>
          <p:cNvPr descr="Archivo:Telegram logo.svg - Wikipedia, la enciclopedia libre" id="330" name="Google Shape;330;p43"/>
          <p:cNvPicPr preferRelativeResize="0"/>
          <p:nvPr/>
        </p:nvPicPr>
        <p:blipFill>
          <a:blip r:embed="rId4">
            <a:alphaModFix/>
          </a:blip>
          <a:stretch>
            <a:fillRect/>
          </a:stretch>
        </p:blipFill>
        <p:spPr>
          <a:xfrm>
            <a:off x="7094155" y="438738"/>
            <a:ext cx="513024" cy="5130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34" name="Shape 334"/>
        <p:cNvGrpSpPr/>
        <p:nvPr/>
      </p:nvGrpSpPr>
      <p:grpSpPr>
        <a:xfrm>
          <a:off x="0" y="0"/>
          <a:ext cx="0" cy="0"/>
          <a:chOff x="0" y="0"/>
          <a:chExt cx="0" cy="0"/>
        </a:xfrm>
      </p:grpSpPr>
      <p:sp>
        <p:nvSpPr>
          <p:cNvPr id="335" name="Google Shape;335;p44"/>
          <p:cNvSpPr txBox="1"/>
          <p:nvPr/>
        </p:nvSpPr>
        <p:spPr>
          <a:xfrm>
            <a:off x="4572000" y="370500"/>
            <a:ext cx="37830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Discord</a:t>
            </a:r>
            <a:endParaRPr sz="3020">
              <a:solidFill>
                <a:schemeClr val="lt1"/>
              </a:solidFill>
              <a:latin typeface="Comfortaa"/>
              <a:ea typeface="Comfortaa"/>
              <a:cs typeface="Comfortaa"/>
              <a:sym typeface="Comfortaa"/>
            </a:endParaRPr>
          </a:p>
        </p:txBody>
      </p:sp>
      <p:sp>
        <p:nvSpPr>
          <p:cNvPr id="336" name="Google Shape;336;p44"/>
          <p:cNvSpPr txBox="1"/>
          <p:nvPr/>
        </p:nvSpPr>
        <p:spPr>
          <a:xfrm>
            <a:off x="358825" y="370500"/>
            <a:ext cx="37830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Mediavida</a:t>
            </a:r>
            <a:endParaRPr sz="3020">
              <a:solidFill>
                <a:schemeClr val="lt1"/>
              </a:solidFill>
              <a:latin typeface="Comfortaa"/>
              <a:ea typeface="Comfortaa"/>
              <a:cs typeface="Comfortaa"/>
              <a:sym typeface="Comfortaa"/>
            </a:endParaRPr>
          </a:p>
        </p:txBody>
      </p:sp>
      <p:sp>
        <p:nvSpPr>
          <p:cNvPr id="337" name="Google Shape;337;p44"/>
          <p:cNvSpPr/>
          <p:nvPr/>
        </p:nvSpPr>
        <p:spPr>
          <a:xfrm>
            <a:off x="358825" y="1020000"/>
            <a:ext cx="3783000" cy="36267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ca" sz="1200">
                <a:solidFill>
                  <a:schemeClr val="lt1"/>
                </a:solidFill>
              </a:rPr>
              <a:t>Herramientas</a:t>
            </a:r>
            <a:endParaRPr b="1" sz="1200">
              <a:solidFill>
                <a:schemeClr val="lt1"/>
              </a:solidFill>
            </a:endParaRPr>
          </a:p>
          <a:p>
            <a:pPr indent="-292100" lvl="0" marL="457200" rtl="0" algn="l">
              <a:lnSpc>
                <a:spcPct val="115000"/>
              </a:lnSpc>
              <a:spcBef>
                <a:spcPts val="1200"/>
              </a:spcBef>
              <a:spcAft>
                <a:spcPts val="0"/>
              </a:spcAft>
              <a:buClr>
                <a:schemeClr val="lt1"/>
              </a:buClr>
              <a:buSzPts val="1000"/>
              <a:buChar char="●"/>
            </a:pPr>
            <a:r>
              <a:rPr lang="ca" sz="1000">
                <a:solidFill>
                  <a:schemeClr val="lt1"/>
                </a:solidFill>
              </a:rPr>
              <a:t>Seguimiento manual de hilos fitness</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ca" sz="1000">
                <a:solidFill>
                  <a:schemeClr val="lt1"/>
                </a:solidFill>
              </a:rPr>
              <a:t>Sistema de alertas personalizado</a:t>
            </a:r>
            <a:endParaRPr sz="1000">
              <a:solidFill>
                <a:schemeClr val="lt1"/>
              </a:solidFill>
            </a:endParaRPr>
          </a:p>
          <a:p>
            <a:pPr indent="0" lvl="0" marL="0" rtl="0" algn="l">
              <a:lnSpc>
                <a:spcPct val="115000"/>
              </a:lnSpc>
              <a:spcBef>
                <a:spcPts val="1400"/>
              </a:spcBef>
              <a:spcAft>
                <a:spcPts val="0"/>
              </a:spcAft>
              <a:buClr>
                <a:schemeClr val="dk1"/>
              </a:buClr>
              <a:buSzPts val="1100"/>
              <a:buFont typeface="Arial"/>
              <a:buNone/>
            </a:pPr>
            <a:r>
              <a:rPr b="1" lang="ca" sz="1200">
                <a:solidFill>
                  <a:schemeClr val="lt1"/>
                </a:solidFill>
              </a:rPr>
              <a:t>Intervención</a:t>
            </a:r>
            <a:endParaRPr b="1" sz="1200">
              <a:solidFill>
                <a:schemeClr val="lt1"/>
              </a:solidFill>
            </a:endParaRPr>
          </a:p>
          <a:p>
            <a:pPr indent="0" lvl="0" marL="0" rtl="0" algn="l">
              <a:lnSpc>
                <a:spcPct val="115000"/>
              </a:lnSpc>
              <a:spcBef>
                <a:spcPts val="1200"/>
              </a:spcBef>
              <a:spcAft>
                <a:spcPts val="0"/>
              </a:spcAft>
              <a:buClr>
                <a:schemeClr val="dk1"/>
              </a:buClr>
              <a:buSzPts val="1100"/>
              <a:buFont typeface="Arial"/>
              <a:buNone/>
            </a:pPr>
            <a:r>
              <a:rPr lang="ca" sz="1000">
                <a:solidFill>
                  <a:schemeClr val="lt1"/>
                </a:solidFill>
              </a:rPr>
              <a:t>En esta red social no se usará ningún tipo de herramienta para monitorizarla. En cambio, se participará activamente en foros en línea dedicados al cuidado fitness, entrenamiento, alimentación, y otras áreas relacionadas con el deporte, y ofreceremos soluciones a problemas que la gente pueda tener y que puedan ser resueltos con algún producto de nuestra página.</a:t>
            </a:r>
            <a:endParaRPr sz="1000">
              <a:solidFill>
                <a:schemeClr val="lt1"/>
              </a:solidFill>
            </a:endParaRPr>
          </a:p>
          <a:p>
            <a:pPr indent="0" lvl="0" marL="0" rtl="0" algn="l">
              <a:spcBef>
                <a:spcPts val="1200"/>
              </a:spcBef>
              <a:spcAft>
                <a:spcPts val="0"/>
              </a:spcAft>
              <a:buNone/>
            </a:pPr>
            <a:r>
              <a:t/>
            </a:r>
            <a:endParaRPr sz="1300">
              <a:solidFill>
                <a:schemeClr val="lt1"/>
              </a:solidFill>
            </a:endParaRPr>
          </a:p>
        </p:txBody>
      </p:sp>
      <p:sp>
        <p:nvSpPr>
          <p:cNvPr id="338" name="Google Shape;338;p44"/>
          <p:cNvSpPr/>
          <p:nvPr/>
        </p:nvSpPr>
        <p:spPr>
          <a:xfrm>
            <a:off x="4488475" y="1020000"/>
            <a:ext cx="3783000" cy="36267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ca" sz="1200">
                <a:solidFill>
                  <a:schemeClr val="lt1"/>
                </a:solidFill>
              </a:rPr>
              <a:t>Herramientas</a:t>
            </a:r>
            <a:endParaRPr b="1" sz="1200">
              <a:solidFill>
                <a:schemeClr val="lt1"/>
              </a:solidFill>
            </a:endParaRPr>
          </a:p>
          <a:p>
            <a:pPr indent="-292100" lvl="0" marL="457200" rtl="0" algn="l">
              <a:lnSpc>
                <a:spcPct val="115000"/>
              </a:lnSpc>
              <a:spcBef>
                <a:spcPts val="1200"/>
              </a:spcBef>
              <a:spcAft>
                <a:spcPts val="0"/>
              </a:spcAft>
              <a:buClr>
                <a:schemeClr val="lt1"/>
              </a:buClr>
              <a:buSzPts val="1000"/>
              <a:buChar char="●"/>
            </a:pPr>
            <a:r>
              <a:rPr lang="ca" sz="1000">
                <a:solidFill>
                  <a:schemeClr val="lt1"/>
                </a:solidFill>
              </a:rPr>
              <a:t>Discord Bots para monitorización</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ca" sz="1000">
                <a:solidFill>
                  <a:schemeClr val="lt1"/>
                </a:solidFill>
              </a:rPr>
              <a:t>MEE6 y otros bots de gestión comunitaria</a:t>
            </a:r>
            <a:endParaRPr sz="1000">
              <a:solidFill>
                <a:schemeClr val="lt1"/>
              </a:solidFill>
            </a:endParaRPr>
          </a:p>
          <a:p>
            <a:pPr indent="0" lvl="0" marL="0" rtl="0" algn="l">
              <a:lnSpc>
                <a:spcPct val="115000"/>
              </a:lnSpc>
              <a:spcBef>
                <a:spcPts val="1400"/>
              </a:spcBef>
              <a:spcAft>
                <a:spcPts val="0"/>
              </a:spcAft>
              <a:buNone/>
            </a:pPr>
            <a:r>
              <a:rPr b="1" lang="ca" sz="1200">
                <a:solidFill>
                  <a:schemeClr val="lt1"/>
                </a:solidFill>
              </a:rPr>
              <a:t>Intervención</a:t>
            </a:r>
            <a:endParaRPr b="1" sz="1200">
              <a:solidFill>
                <a:schemeClr val="lt1"/>
              </a:solidFill>
            </a:endParaRPr>
          </a:p>
          <a:p>
            <a:pPr indent="0" lvl="0" marL="0" rtl="0" algn="l">
              <a:lnSpc>
                <a:spcPct val="115000"/>
              </a:lnSpc>
              <a:spcBef>
                <a:spcPts val="1200"/>
              </a:spcBef>
              <a:spcAft>
                <a:spcPts val="0"/>
              </a:spcAft>
              <a:buNone/>
            </a:pPr>
            <a:r>
              <a:rPr lang="ca" sz="1000">
                <a:solidFill>
                  <a:schemeClr val="lt1"/>
                </a:solidFill>
              </a:rPr>
              <a:t>Se identificarán servidores especializados en fitness, culturismo y nutrición deportiva. Participaremos activamente en canales de consultas, ofreciendo asesoramiento técnico sobre suplementación, respondiendo dudas científicas y proporcionando guías educativas. Se mantendrá presencia en eventos fitness organizados en servidores grandes (+5k miembros).</a:t>
            </a:r>
            <a:endParaRPr sz="1000">
              <a:solidFill>
                <a:schemeClr val="lt1"/>
              </a:solidFill>
            </a:endParaRPr>
          </a:p>
          <a:p>
            <a:pPr indent="0" lvl="0" marL="0" rtl="0" algn="l">
              <a:spcBef>
                <a:spcPts val="1200"/>
              </a:spcBef>
              <a:spcAft>
                <a:spcPts val="0"/>
              </a:spcAft>
              <a:buNone/>
            </a:pPr>
            <a:r>
              <a:t/>
            </a:r>
            <a:endParaRPr>
              <a:solidFill>
                <a:schemeClr val="lt1"/>
              </a:solidFill>
            </a:endParaRPr>
          </a:p>
        </p:txBody>
      </p:sp>
      <p:pic>
        <p:nvPicPr>
          <p:cNvPr id="339" name="Google Shape;339;p44"/>
          <p:cNvPicPr preferRelativeResize="0"/>
          <p:nvPr/>
        </p:nvPicPr>
        <p:blipFill>
          <a:blip r:embed="rId3">
            <a:alphaModFix/>
          </a:blip>
          <a:stretch>
            <a:fillRect/>
          </a:stretch>
        </p:blipFill>
        <p:spPr>
          <a:xfrm>
            <a:off x="3033350" y="402725"/>
            <a:ext cx="585050" cy="585050"/>
          </a:xfrm>
          <a:prstGeom prst="rect">
            <a:avLst/>
          </a:prstGeom>
          <a:noFill/>
          <a:ln>
            <a:noFill/>
          </a:ln>
        </p:spPr>
      </p:pic>
      <p:pic>
        <p:nvPicPr>
          <p:cNvPr id="340" name="Google Shape;340;p44"/>
          <p:cNvPicPr preferRelativeResize="0"/>
          <p:nvPr/>
        </p:nvPicPr>
        <p:blipFill>
          <a:blip r:embed="rId4">
            <a:alphaModFix/>
          </a:blip>
          <a:stretch>
            <a:fillRect/>
          </a:stretch>
        </p:blipFill>
        <p:spPr>
          <a:xfrm>
            <a:off x="7035949" y="402725"/>
            <a:ext cx="585052" cy="58505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44" name="Shape 344"/>
        <p:cNvGrpSpPr/>
        <p:nvPr/>
      </p:nvGrpSpPr>
      <p:grpSpPr>
        <a:xfrm>
          <a:off x="0" y="0"/>
          <a:ext cx="0" cy="0"/>
          <a:chOff x="0" y="0"/>
          <a:chExt cx="0" cy="0"/>
        </a:xfrm>
      </p:grpSpPr>
      <p:sp>
        <p:nvSpPr>
          <p:cNvPr id="345" name="Google Shape;345;p45"/>
          <p:cNvSpPr txBox="1"/>
          <p:nvPr/>
        </p:nvSpPr>
        <p:spPr>
          <a:xfrm>
            <a:off x="700650" y="1709850"/>
            <a:ext cx="77427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3800">
                <a:solidFill>
                  <a:srgbClr val="FFFFFF"/>
                </a:solidFill>
                <a:latin typeface="Comfortaa"/>
                <a:ea typeface="Comfortaa"/>
                <a:cs typeface="Comfortaa"/>
                <a:sym typeface="Comfortaa"/>
              </a:rPr>
              <a:t>Describir una acción o campaña </a:t>
            </a:r>
            <a:endParaRPr sz="3800">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49" name="Shape 349"/>
        <p:cNvGrpSpPr/>
        <p:nvPr/>
      </p:nvGrpSpPr>
      <p:grpSpPr>
        <a:xfrm>
          <a:off x="0" y="0"/>
          <a:ext cx="0" cy="0"/>
          <a:chOff x="0" y="0"/>
          <a:chExt cx="0" cy="0"/>
        </a:xfrm>
      </p:grpSpPr>
      <p:sp>
        <p:nvSpPr>
          <p:cNvPr id="350" name="Google Shape;350;p46"/>
          <p:cNvSpPr txBox="1"/>
          <p:nvPr/>
        </p:nvSpPr>
        <p:spPr>
          <a:xfrm>
            <a:off x="-92500" y="400475"/>
            <a:ext cx="72540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4100">
                <a:solidFill>
                  <a:srgbClr val="FFFFFF"/>
                </a:solidFill>
              </a:rPr>
              <a:t>Campaña operación bikini</a:t>
            </a:r>
            <a:endParaRPr sz="500"/>
          </a:p>
        </p:txBody>
      </p:sp>
      <p:sp>
        <p:nvSpPr>
          <p:cNvPr id="351" name="Google Shape;351;p46"/>
          <p:cNvSpPr txBox="1"/>
          <p:nvPr/>
        </p:nvSpPr>
        <p:spPr>
          <a:xfrm>
            <a:off x="162775" y="4111825"/>
            <a:ext cx="8378700" cy="167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ca" sz="1100">
                <a:solidFill>
                  <a:schemeClr val="lt1"/>
                </a:solidFill>
              </a:rPr>
              <a:t>Calendario:</a:t>
            </a:r>
            <a:endParaRPr b="1" sz="1100">
              <a:solidFill>
                <a:schemeClr val="lt1"/>
              </a:solidFill>
            </a:endParaRPr>
          </a:p>
          <a:p>
            <a:pPr indent="-285750" lvl="0" marL="457200" rtl="0" algn="l">
              <a:lnSpc>
                <a:spcPct val="115000"/>
              </a:lnSpc>
              <a:spcBef>
                <a:spcPts val="1200"/>
              </a:spcBef>
              <a:spcAft>
                <a:spcPts val="0"/>
              </a:spcAft>
              <a:buClr>
                <a:schemeClr val="lt1"/>
              </a:buClr>
              <a:buSzPts val="900"/>
              <a:buChar char="●"/>
            </a:pPr>
            <a:r>
              <a:rPr lang="ca" sz="1100">
                <a:solidFill>
                  <a:schemeClr val="lt1"/>
                </a:solidFill>
              </a:rPr>
              <a:t>Esta campaña empezará el 1 de abril hasta el 30 de junio.</a:t>
            </a:r>
            <a:endParaRPr sz="1100">
              <a:solidFill>
                <a:schemeClr val="lt1"/>
              </a:solidFill>
            </a:endParaRPr>
          </a:p>
          <a:p>
            <a:pPr indent="0" lvl="0" marL="457200" rtl="0" algn="l">
              <a:lnSpc>
                <a:spcPct val="115000"/>
              </a:lnSpc>
              <a:spcBef>
                <a:spcPts val="1200"/>
              </a:spcBef>
              <a:spcAft>
                <a:spcPts val="0"/>
              </a:spcAft>
              <a:buNone/>
            </a:pPr>
            <a:r>
              <a:t/>
            </a:r>
            <a:endParaRPr sz="1100">
              <a:solidFill>
                <a:schemeClr val="lt1"/>
              </a:solidFill>
            </a:endParaRPr>
          </a:p>
          <a:p>
            <a:pPr indent="0" lvl="0" marL="457200" rtl="0" algn="l">
              <a:lnSpc>
                <a:spcPct val="115000"/>
              </a:lnSpc>
              <a:spcBef>
                <a:spcPts val="1200"/>
              </a:spcBef>
              <a:spcAft>
                <a:spcPts val="0"/>
              </a:spcAft>
              <a:buNone/>
            </a:pPr>
            <a:r>
              <a:t/>
            </a:r>
            <a:endParaRPr sz="1100">
              <a:solidFill>
                <a:schemeClr val="lt1"/>
              </a:solidFill>
            </a:endParaRPr>
          </a:p>
          <a:p>
            <a:pPr indent="0" lvl="0" marL="457200" rtl="0" algn="l">
              <a:lnSpc>
                <a:spcPct val="115000"/>
              </a:lnSpc>
              <a:spcBef>
                <a:spcPts val="1200"/>
              </a:spcBef>
              <a:spcAft>
                <a:spcPts val="1200"/>
              </a:spcAft>
              <a:buNone/>
            </a:pPr>
            <a:r>
              <a:t/>
            </a:r>
            <a:endParaRPr sz="600">
              <a:solidFill>
                <a:schemeClr val="lt1"/>
              </a:solidFill>
            </a:endParaRPr>
          </a:p>
        </p:txBody>
      </p:sp>
      <p:sp>
        <p:nvSpPr>
          <p:cNvPr id="352" name="Google Shape;352;p46"/>
          <p:cNvSpPr/>
          <p:nvPr/>
        </p:nvSpPr>
        <p:spPr>
          <a:xfrm>
            <a:off x="162775" y="1315800"/>
            <a:ext cx="3783000" cy="26964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ca" sz="1100">
                <a:solidFill>
                  <a:schemeClr val="lt1"/>
                </a:solidFill>
              </a:rPr>
              <a:t>Objetivos de la Campaña:</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ca" sz="1100">
                <a:solidFill>
                  <a:schemeClr val="lt1"/>
                </a:solidFill>
              </a:rPr>
              <a:t>Aumentar el reconocimiento de marca</a:t>
            </a:r>
            <a:r>
              <a:rPr lang="ca" sz="1100">
                <a:solidFill>
                  <a:schemeClr val="lt1"/>
                </a:solidFill>
              </a:rPr>
              <a:t> de EliteSupplements de cara a la temporada de verano (efectividad de los productos).</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ca" sz="1100">
                <a:solidFill>
                  <a:schemeClr val="lt1"/>
                </a:solidFill>
              </a:rPr>
              <a:t>Incrementar la interacción en redes sociales </a:t>
            </a:r>
            <a:r>
              <a:rPr lang="ca" sz="1100">
                <a:solidFill>
                  <a:schemeClr val="lt1"/>
                </a:solidFill>
              </a:rPr>
              <a:t>(atracción)</a:t>
            </a:r>
            <a:r>
              <a:rPr b="1" lang="ca" sz="1100">
                <a:solidFill>
                  <a:schemeClr val="lt1"/>
                </a:solidFill>
              </a:rPr>
              <a:t>.</a:t>
            </a:r>
            <a:endParaRPr b="1"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ca" sz="1100">
                <a:solidFill>
                  <a:schemeClr val="lt1"/>
                </a:solidFill>
              </a:rPr>
              <a:t>Fomentar la fidelización</a:t>
            </a:r>
            <a:r>
              <a:rPr lang="ca" sz="1100">
                <a:solidFill>
                  <a:schemeClr val="lt1"/>
                </a:solidFill>
              </a:rPr>
              <a:t> de nuestra comunidad.</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ca" sz="1100">
                <a:solidFill>
                  <a:schemeClr val="lt1"/>
                </a:solidFill>
              </a:rPr>
              <a:t>Fomentar la compra</a:t>
            </a:r>
            <a:r>
              <a:rPr lang="ca" sz="1100">
                <a:solidFill>
                  <a:schemeClr val="lt1"/>
                </a:solidFill>
              </a:rPr>
              <a:t> de productos de EliteSupplements (Conversión).</a:t>
            </a:r>
            <a:br>
              <a:rPr lang="ca" sz="500">
                <a:solidFill>
                  <a:schemeClr val="lt1"/>
                </a:solidFill>
              </a:rPr>
            </a:br>
            <a:endParaRPr sz="500">
              <a:solidFill>
                <a:schemeClr val="lt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lt1"/>
              </a:solidFill>
            </a:endParaRPr>
          </a:p>
          <a:p>
            <a:pPr indent="0" lvl="0" marL="0" rtl="0" algn="l">
              <a:spcBef>
                <a:spcPts val="1200"/>
              </a:spcBef>
              <a:spcAft>
                <a:spcPts val="0"/>
              </a:spcAft>
              <a:buNone/>
            </a:pPr>
            <a:r>
              <a:t/>
            </a:r>
            <a:endParaRPr sz="1300">
              <a:solidFill>
                <a:schemeClr val="lt1"/>
              </a:solidFill>
            </a:endParaRPr>
          </a:p>
        </p:txBody>
      </p:sp>
      <p:sp>
        <p:nvSpPr>
          <p:cNvPr id="353" name="Google Shape;353;p46"/>
          <p:cNvSpPr/>
          <p:nvPr/>
        </p:nvSpPr>
        <p:spPr>
          <a:xfrm>
            <a:off x="4107775" y="1216175"/>
            <a:ext cx="4758000" cy="3220800"/>
          </a:xfrm>
          <a:prstGeom prst="roundRect">
            <a:avLst>
              <a:gd fmla="val 16667" name="adj"/>
            </a:avLst>
          </a:prstGeom>
          <a:solidFill>
            <a:srgbClr val="013180"/>
          </a:solidFill>
          <a:ln cap="flat" cmpd="sng" w="19050">
            <a:solidFill>
              <a:srgbClr val="B1CCF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ca" sz="1100">
                <a:solidFill>
                  <a:schemeClr val="lt1"/>
                </a:solidFill>
              </a:rPr>
              <a:t>Redes Sociales Utilizadas</a:t>
            </a:r>
            <a:endParaRPr b="1" sz="1100">
              <a:solidFill>
                <a:schemeClr val="lt1"/>
              </a:solidFill>
            </a:endParaRPr>
          </a:p>
          <a:p>
            <a:pPr indent="-298450" lvl="0" marL="457200" rtl="0" algn="l">
              <a:lnSpc>
                <a:spcPct val="115000"/>
              </a:lnSpc>
              <a:spcBef>
                <a:spcPts val="1200"/>
              </a:spcBef>
              <a:spcAft>
                <a:spcPts val="0"/>
              </a:spcAft>
              <a:buClr>
                <a:schemeClr val="lt1"/>
              </a:buClr>
              <a:buSzPts val="1100"/>
              <a:buChar char="●"/>
            </a:pPr>
            <a:r>
              <a:rPr b="1" lang="ca" sz="1100" u="sng">
                <a:solidFill>
                  <a:schemeClr val="lt1"/>
                </a:solidFill>
              </a:rPr>
              <a:t>Instagram: </a:t>
            </a:r>
            <a:r>
              <a:rPr lang="ca" sz="1100">
                <a:solidFill>
                  <a:schemeClr val="lt1"/>
                </a:solidFill>
              </a:rPr>
              <a:t>Publicaremos historias, reseñas, posts de lanzamientos y descuentos exclusivos, además de retos, colaboraciones y sorteos para promover la interacción y compartiremos reviews y Q&amp;A para resolver dudas en tiempo real. </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ca" sz="1100" u="sng">
                <a:solidFill>
                  <a:schemeClr val="lt1"/>
                </a:solidFill>
              </a:rPr>
              <a:t>Tik Tok:</a:t>
            </a:r>
            <a:r>
              <a:rPr lang="ca" sz="1100">
                <a:solidFill>
                  <a:schemeClr val="lt1"/>
                </a:solidFill>
              </a:rPr>
              <a:t> Se subirán videos cortos sobre retos con colaboradores, promociones, sorteos, reviews, consejos, fechas importantes, links a productos y página web (de la manera más orgánica posible). </a:t>
            </a:r>
            <a:endParaRPr sz="1100">
              <a:solidFill>
                <a:schemeClr val="lt1"/>
              </a:solidFill>
            </a:endParaRPr>
          </a:p>
          <a:p>
            <a:pPr indent="-298450" lvl="0" marL="457200" rtl="0" algn="l">
              <a:lnSpc>
                <a:spcPct val="115000"/>
              </a:lnSpc>
              <a:spcBef>
                <a:spcPts val="0"/>
              </a:spcBef>
              <a:spcAft>
                <a:spcPts val="0"/>
              </a:spcAft>
              <a:buClr>
                <a:schemeClr val="lt1"/>
              </a:buClr>
              <a:buSzPts val="1100"/>
              <a:buChar char="●"/>
            </a:pPr>
            <a:r>
              <a:rPr b="1" lang="ca" sz="1100" u="sng">
                <a:solidFill>
                  <a:schemeClr val="lt1"/>
                </a:solidFill>
              </a:rPr>
              <a:t>X: </a:t>
            </a:r>
            <a:r>
              <a:rPr lang="ca" sz="1100">
                <a:solidFill>
                  <a:schemeClr val="lt1"/>
                </a:solidFill>
              </a:rPr>
              <a:t>Publicaremos hilos informativos diarios sobre nuestros productos, encuestas, RT de progresos de la comunidad y atenderemos menciones y DMs para resolver dudas.</a:t>
            </a:r>
            <a:br>
              <a:rPr lang="ca" sz="500">
                <a:solidFill>
                  <a:schemeClr val="lt1"/>
                </a:solidFill>
              </a:rPr>
            </a:br>
            <a:endParaRPr sz="500">
              <a:solidFill>
                <a:schemeClr val="lt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chemeClr val="lt1"/>
              </a:solidFill>
            </a:endParaRPr>
          </a:p>
          <a:p>
            <a:pPr indent="0" lvl="0" marL="0" rtl="0" algn="l">
              <a:spcBef>
                <a:spcPts val="1200"/>
              </a:spcBef>
              <a:spcAft>
                <a:spcPts val="0"/>
              </a:spcAft>
              <a:buNone/>
            </a:pPr>
            <a:r>
              <a:t/>
            </a:r>
            <a:endParaRPr sz="1300">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57" name="Shape 357"/>
        <p:cNvGrpSpPr/>
        <p:nvPr/>
      </p:nvGrpSpPr>
      <p:grpSpPr>
        <a:xfrm>
          <a:off x="0" y="0"/>
          <a:ext cx="0" cy="0"/>
          <a:chOff x="0" y="0"/>
          <a:chExt cx="0" cy="0"/>
        </a:xfrm>
      </p:grpSpPr>
      <p:sp>
        <p:nvSpPr>
          <p:cNvPr id="358" name="Google Shape;358;p47"/>
          <p:cNvSpPr txBox="1"/>
          <p:nvPr/>
        </p:nvSpPr>
        <p:spPr>
          <a:xfrm>
            <a:off x="146050" y="606500"/>
            <a:ext cx="3128400" cy="111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Presencia en Instagram</a:t>
            </a:r>
            <a:endParaRPr sz="3020">
              <a:solidFill>
                <a:schemeClr val="lt1"/>
              </a:solidFill>
              <a:latin typeface="Comfortaa"/>
              <a:ea typeface="Comfortaa"/>
              <a:cs typeface="Comfortaa"/>
              <a:sym typeface="Comfortaa"/>
            </a:endParaRPr>
          </a:p>
        </p:txBody>
      </p:sp>
      <p:pic>
        <p:nvPicPr>
          <p:cNvPr id="359" name="Google Shape;359;p47"/>
          <p:cNvPicPr preferRelativeResize="0"/>
          <p:nvPr/>
        </p:nvPicPr>
        <p:blipFill>
          <a:blip r:embed="rId3">
            <a:alphaModFix/>
          </a:blip>
          <a:stretch>
            <a:fillRect/>
          </a:stretch>
        </p:blipFill>
        <p:spPr>
          <a:xfrm>
            <a:off x="3127150" y="183099"/>
            <a:ext cx="2764851" cy="4777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63" name="Shape 363"/>
        <p:cNvGrpSpPr/>
        <p:nvPr/>
      </p:nvGrpSpPr>
      <p:grpSpPr>
        <a:xfrm>
          <a:off x="0" y="0"/>
          <a:ext cx="0" cy="0"/>
          <a:chOff x="0" y="0"/>
          <a:chExt cx="0" cy="0"/>
        </a:xfrm>
      </p:grpSpPr>
      <p:sp>
        <p:nvSpPr>
          <p:cNvPr id="364" name="Google Shape;364;p48"/>
          <p:cNvSpPr txBox="1"/>
          <p:nvPr/>
        </p:nvSpPr>
        <p:spPr>
          <a:xfrm>
            <a:off x="700650" y="2094600"/>
            <a:ext cx="7742700" cy="76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ca" sz="3800">
                <a:solidFill>
                  <a:srgbClr val="FFFFFF"/>
                </a:solidFill>
                <a:latin typeface="Comfortaa"/>
                <a:ea typeface="Comfortaa"/>
                <a:cs typeface="Comfortaa"/>
                <a:sym typeface="Comfortaa"/>
              </a:rPr>
              <a:t>Ejemplos de contenido</a:t>
            </a:r>
            <a:endParaRPr sz="3800">
              <a:latin typeface="Comfortaa"/>
              <a:ea typeface="Comfortaa"/>
              <a:cs typeface="Comfortaa"/>
              <a:sym typeface="Comforta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68" name="Shape 368"/>
        <p:cNvGrpSpPr/>
        <p:nvPr/>
      </p:nvGrpSpPr>
      <p:grpSpPr>
        <a:xfrm>
          <a:off x="0" y="0"/>
          <a:ext cx="0" cy="0"/>
          <a:chOff x="0" y="0"/>
          <a:chExt cx="0" cy="0"/>
        </a:xfrm>
      </p:grpSpPr>
      <p:pic>
        <p:nvPicPr>
          <p:cNvPr id="369" name="Google Shape;369;p49"/>
          <p:cNvPicPr preferRelativeResize="0"/>
          <p:nvPr/>
        </p:nvPicPr>
        <p:blipFill>
          <a:blip r:embed="rId3">
            <a:alphaModFix/>
          </a:blip>
          <a:stretch>
            <a:fillRect/>
          </a:stretch>
        </p:blipFill>
        <p:spPr>
          <a:xfrm>
            <a:off x="1299038" y="456600"/>
            <a:ext cx="6545923" cy="42303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73" name="Shape 373"/>
        <p:cNvGrpSpPr/>
        <p:nvPr/>
      </p:nvGrpSpPr>
      <p:grpSpPr>
        <a:xfrm>
          <a:off x="0" y="0"/>
          <a:ext cx="0" cy="0"/>
          <a:chOff x="0" y="0"/>
          <a:chExt cx="0" cy="0"/>
        </a:xfrm>
      </p:grpSpPr>
      <p:sp>
        <p:nvSpPr>
          <p:cNvPr id="374" name="Google Shape;374;p50"/>
          <p:cNvSpPr txBox="1"/>
          <p:nvPr/>
        </p:nvSpPr>
        <p:spPr>
          <a:xfrm>
            <a:off x="700650" y="1709850"/>
            <a:ext cx="774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pic>
        <p:nvPicPr>
          <p:cNvPr id="375" name="Google Shape;375;p50"/>
          <p:cNvPicPr preferRelativeResize="0"/>
          <p:nvPr/>
        </p:nvPicPr>
        <p:blipFill>
          <a:blip r:embed="rId3">
            <a:alphaModFix/>
          </a:blip>
          <a:stretch>
            <a:fillRect/>
          </a:stretch>
        </p:blipFill>
        <p:spPr>
          <a:xfrm>
            <a:off x="2705559" y="265213"/>
            <a:ext cx="3732900" cy="4613074"/>
          </a:xfrm>
          <a:prstGeom prst="rect">
            <a:avLst/>
          </a:prstGeom>
          <a:noFill/>
          <a:ln>
            <a:noFill/>
          </a:ln>
        </p:spPr>
      </p:pic>
      <p:sp>
        <p:nvSpPr>
          <p:cNvPr id="376" name="Google Shape;376;p50"/>
          <p:cNvSpPr/>
          <p:nvPr/>
        </p:nvSpPr>
        <p:spPr>
          <a:xfrm>
            <a:off x="1706000" y="1578375"/>
            <a:ext cx="1242000" cy="447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50"/>
          <p:cNvSpPr/>
          <p:nvPr/>
        </p:nvSpPr>
        <p:spPr>
          <a:xfrm>
            <a:off x="1994300" y="2775150"/>
            <a:ext cx="953700" cy="447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50"/>
          <p:cNvSpPr/>
          <p:nvPr/>
        </p:nvSpPr>
        <p:spPr>
          <a:xfrm rot="10800000">
            <a:off x="6147325" y="1686150"/>
            <a:ext cx="1242000" cy="447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9" name="Google Shape;379;p50"/>
          <p:cNvSpPr txBox="1"/>
          <p:nvPr/>
        </p:nvSpPr>
        <p:spPr>
          <a:xfrm>
            <a:off x="104150" y="342325"/>
            <a:ext cx="2497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1300">
                <a:solidFill>
                  <a:schemeClr val="lt1"/>
                </a:solidFill>
              </a:rPr>
              <a:t>Atracción:</a:t>
            </a:r>
            <a:r>
              <a:rPr lang="ca" sz="1300">
                <a:solidFill>
                  <a:schemeClr val="lt1"/>
                </a:solidFill>
              </a:rPr>
              <a:t> Historias sobre productos y campañas.</a:t>
            </a:r>
            <a:endParaRPr sz="1300">
              <a:solidFill>
                <a:schemeClr val="lt1"/>
              </a:solidFill>
            </a:endParaRPr>
          </a:p>
        </p:txBody>
      </p:sp>
      <p:sp>
        <p:nvSpPr>
          <p:cNvPr id="380" name="Google Shape;380;p50"/>
          <p:cNvSpPr/>
          <p:nvPr/>
        </p:nvSpPr>
        <p:spPr>
          <a:xfrm>
            <a:off x="2195000" y="392021"/>
            <a:ext cx="811200" cy="3219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1" name="Google Shape;381;p50"/>
          <p:cNvSpPr txBox="1"/>
          <p:nvPr/>
        </p:nvSpPr>
        <p:spPr>
          <a:xfrm>
            <a:off x="104150" y="2571750"/>
            <a:ext cx="2053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1200">
                <a:solidFill>
                  <a:schemeClr val="lt1"/>
                </a:solidFill>
              </a:rPr>
              <a:t>Fidelización: </a:t>
            </a:r>
            <a:r>
              <a:rPr lang="ca" sz="1200">
                <a:solidFill>
                  <a:schemeClr val="lt1"/>
                </a:solidFill>
              </a:rPr>
              <a:t>Participación de usuarios para interactuar con la marca.</a:t>
            </a:r>
            <a:endParaRPr sz="1200">
              <a:solidFill>
                <a:schemeClr val="lt1"/>
              </a:solidFill>
            </a:endParaRPr>
          </a:p>
        </p:txBody>
      </p:sp>
      <p:sp>
        <p:nvSpPr>
          <p:cNvPr id="382" name="Google Shape;382;p50"/>
          <p:cNvSpPr txBox="1"/>
          <p:nvPr/>
        </p:nvSpPr>
        <p:spPr>
          <a:xfrm>
            <a:off x="7285125" y="1540500"/>
            <a:ext cx="17859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1200">
                <a:solidFill>
                  <a:schemeClr val="lt1"/>
                </a:solidFill>
              </a:rPr>
              <a:t>Atracción: </a:t>
            </a:r>
            <a:r>
              <a:rPr lang="ca" sz="1200">
                <a:solidFill>
                  <a:schemeClr val="lt1"/>
                </a:solidFill>
              </a:rPr>
              <a:t>Publicaciones sobre la campaña de OB y productos.</a:t>
            </a:r>
            <a:endParaRPr sz="1200">
              <a:solidFill>
                <a:schemeClr val="lt1"/>
              </a:solidFill>
            </a:endParaRPr>
          </a:p>
        </p:txBody>
      </p:sp>
      <p:sp>
        <p:nvSpPr>
          <p:cNvPr id="383" name="Google Shape;383;p50"/>
          <p:cNvSpPr txBox="1"/>
          <p:nvPr/>
        </p:nvSpPr>
        <p:spPr>
          <a:xfrm>
            <a:off x="104150" y="1525125"/>
            <a:ext cx="165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ca" sz="1200">
                <a:solidFill>
                  <a:schemeClr val="lt1"/>
                </a:solidFill>
              </a:rPr>
              <a:t>Atracción:</a:t>
            </a:r>
            <a:r>
              <a:rPr lang="ca" sz="1200">
                <a:solidFill>
                  <a:schemeClr val="lt1"/>
                </a:solidFill>
              </a:rPr>
              <a:t> Desafíps y retos (Campañas).</a:t>
            </a:r>
            <a:endParaRPr sz="1200">
              <a:solidFill>
                <a:schemeClr val="lt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87" name="Shape 387"/>
        <p:cNvGrpSpPr/>
        <p:nvPr/>
      </p:nvGrpSpPr>
      <p:grpSpPr>
        <a:xfrm>
          <a:off x="0" y="0"/>
          <a:ext cx="0" cy="0"/>
          <a:chOff x="0" y="0"/>
          <a:chExt cx="0" cy="0"/>
        </a:xfrm>
      </p:grpSpPr>
      <p:sp>
        <p:nvSpPr>
          <p:cNvPr id="388" name="Google Shape;388;p51"/>
          <p:cNvSpPr txBox="1"/>
          <p:nvPr>
            <p:ph type="title"/>
          </p:nvPr>
        </p:nvSpPr>
        <p:spPr>
          <a:xfrm>
            <a:off x="1399200" y="2285400"/>
            <a:ext cx="6345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KPIs</a:t>
            </a:r>
            <a:endParaRPr sz="3020">
              <a:solidFill>
                <a:schemeClr val="lt1"/>
              </a:solidFill>
              <a:latin typeface="Comfortaa"/>
              <a:ea typeface="Comfortaa"/>
              <a:cs typeface="Comfortaa"/>
              <a:sym typeface="Comforta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76" name="Shape 76"/>
        <p:cNvGrpSpPr/>
        <p:nvPr/>
      </p:nvGrpSpPr>
      <p:grpSpPr>
        <a:xfrm>
          <a:off x="0" y="0"/>
          <a:ext cx="0" cy="0"/>
          <a:chOff x="0" y="0"/>
          <a:chExt cx="0" cy="0"/>
        </a:xfrm>
      </p:grpSpPr>
      <p:sp>
        <p:nvSpPr>
          <p:cNvPr id="77" name="Google Shape;77;p16"/>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Análisis</a:t>
            </a:r>
            <a:r>
              <a:rPr lang="ca" sz="3020">
                <a:solidFill>
                  <a:schemeClr val="lt1"/>
                </a:solidFill>
                <a:latin typeface="Comfortaa"/>
                <a:ea typeface="Comfortaa"/>
                <a:cs typeface="Comfortaa"/>
                <a:sym typeface="Comfortaa"/>
              </a:rPr>
              <a:t> de Redes Sociales (A)</a:t>
            </a:r>
            <a:endParaRPr sz="3020">
              <a:solidFill>
                <a:schemeClr val="lt1"/>
              </a:solidFill>
              <a:latin typeface="Comfortaa"/>
              <a:ea typeface="Comfortaa"/>
              <a:cs typeface="Comfortaa"/>
              <a:sym typeface="Comfortaa"/>
            </a:endParaRPr>
          </a:p>
        </p:txBody>
      </p:sp>
      <p:graphicFrame>
        <p:nvGraphicFramePr>
          <p:cNvPr id="78" name="Google Shape;78;p16"/>
          <p:cNvGraphicFramePr/>
          <p:nvPr/>
        </p:nvGraphicFramePr>
        <p:xfrm>
          <a:off x="533850" y="1488300"/>
          <a:ext cx="3000000" cy="3000000"/>
        </p:xfrm>
        <a:graphic>
          <a:graphicData uri="http://schemas.openxmlformats.org/drawingml/2006/table">
            <a:tbl>
              <a:tblPr>
                <a:noFill/>
                <a:tableStyleId>{5593F9FD-924E-41A6-9A6C-80944E78A6BD}</a:tableStyleId>
              </a:tblPr>
              <a:tblGrid>
                <a:gridCol w="1537500"/>
                <a:gridCol w="1132850"/>
                <a:gridCol w="1942150"/>
                <a:gridCol w="1537500"/>
                <a:gridCol w="1537500"/>
              </a:tblGrid>
              <a:tr h="582100">
                <a:tc>
                  <a:txBody>
                    <a:bodyPr/>
                    <a:lstStyle/>
                    <a:p>
                      <a:pPr indent="0" lvl="0" marL="0" rtl="0" algn="ctr">
                        <a:spcBef>
                          <a:spcPts val="0"/>
                        </a:spcBef>
                        <a:spcAft>
                          <a:spcPts val="0"/>
                        </a:spcAft>
                        <a:buNone/>
                      </a:pPr>
                      <a:r>
                        <a:rPr b="1" lang="ca" sz="1100">
                          <a:solidFill>
                            <a:schemeClr val="lt1"/>
                          </a:solidFill>
                        </a:rPr>
                        <a:t>Red Social</a:t>
                      </a:r>
                      <a:endParaRPr b="1"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100">
                          <a:solidFill>
                            <a:schemeClr val="lt1"/>
                          </a:solidFill>
                        </a:rPr>
                        <a:t>Usuarios</a:t>
                      </a:r>
                      <a:endParaRPr b="1"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gridSpan="3">
                  <a:txBody>
                    <a:bodyPr/>
                    <a:lstStyle/>
                    <a:p>
                      <a:pPr indent="0" lvl="0" marL="0" rtl="0" algn="ctr">
                        <a:spcBef>
                          <a:spcPts val="0"/>
                        </a:spcBef>
                        <a:spcAft>
                          <a:spcPts val="0"/>
                        </a:spcAft>
                        <a:buClr>
                          <a:schemeClr val="dk1"/>
                        </a:buClr>
                        <a:buSzPts val="1100"/>
                        <a:buFont typeface="Arial"/>
                        <a:buNone/>
                      </a:pPr>
                      <a:r>
                        <a:rPr b="1" lang="ca" sz="1100">
                          <a:solidFill>
                            <a:schemeClr val="lt1"/>
                          </a:solidFill>
                        </a:rPr>
                        <a:t>Características</a:t>
                      </a:r>
                      <a:endParaRPr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hMerge="1"/>
                <a:tc hMerge="1"/>
              </a:tr>
              <a:tr h="1155650">
                <a:tc>
                  <a:txBody>
                    <a:bodyPr/>
                    <a:lstStyle/>
                    <a:p>
                      <a:pPr indent="0" lvl="0" marL="0" rtl="0" algn="l">
                        <a:spcBef>
                          <a:spcPts val="0"/>
                        </a:spcBef>
                        <a:spcAft>
                          <a:spcPts val="0"/>
                        </a:spcAft>
                        <a:buNone/>
                      </a:pPr>
                      <a:r>
                        <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500">
                          <a:solidFill>
                            <a:schemeClr val="lt1"/>
                          </a:solidFill>
                        </a:rPr>
                        <a:t>24M</a:t>
                      </a:r>
                      <a:endParaRPr sz="15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gridSpan="3">
                  <a:txBody>
                    <a:bodyPr/>
                    <a:lstStyle/>
                    <a:p>
                      <a:pPr indent="0" lvl="0" marL="0" rtl="0" algn="l">
                        <a:spcBef>
                          <a:spcPts val="0"/>
                        </a:spcBef>
                        <a:spcAft>
                          <a:spcPts val="0"/>
                        </a:spcAft>
                        <a:buClr>
                          <a:schemeClr val="dk1"/>
                        </a:buClr>
                        <a:buSzPts val="1100"/>
                        <a:buFont typeface="Arial"/>
                        <a:buNone/>
                      </a:pPr>
                      <a:r>
                        <a:rPr lang="ca" sz="1100">
                          <a:solidFill>
                            <a:schemeClr val="lt1"/>
                          </a:solidFill>
                        </a:rPr>
                        <a:t>Es especialmente popular debido a su enfoque en la imagen y la interacción visual </a:t>
                      </a:r>
                      <a:endParaRPr sz="1100">
                        <a:solidFill>
                          <a:schemeClr val="lt1"/>
                        </a:solidFill>
                      </a:endParaRPr>
                    </a:p>
                    <a:p>
                      <a:pPr indent="0" lvl="0" marL="0" rtl="0" algn="l">
                        <a:spcBef>
                          <a:spcPts val="0"/>
                        </a:spcBef>
                        <a:spcAft>
                          <a:spcPts val="0"/>
                        </a:spcAft>
                        <a:buClr>
                          <a:schemeClr val="dk1"/>
                        </a:buClr>
                        <a:buSzPts val="1100"/>
                        <a:buFont typeface="Arial"/>
                        <a:buNone/>
                      </a:pPr>
                      <a:r>
                        <a:rPr lang="ca" sz="1100">
                          <a:solidFill>
                            <a:schemeClr val="lt1"/>
                          </a:solidFill>
                        </a:rPr>
                        <a:t>Perfecta para construir una imagen de marca personal y conectar con los seguidores mediante fotos y vídeos de entrenamientos, rutinas o estilo de vida</a:t>
                      </a:r>
                      <a:endParaRPr sz="1100">
                        <a:solidFill>
                          <a:schemeClr val="lt1"/>
                        </a:solidFill>
                      </a:endParaRPr>
                    </a:p>
                    <a:p>
                      <a:pPr indent="0" lvl="0" marL="0" rtl="0" algn="l">
                        <a:spcBef>
                          <a:spcPts val="0"/>
                        </a:spcBef>
                        <a:spcAft>
                          <a:spcPts val="0"/>
                        </a:spcAft>
                        <a:buNone/>
                      </a:pPr>
                      <a:r>
                        <a:rPr lang="ca" sz="1100">
                          <a:solidFill>
                            <a:schemeClr val="lt1"/>
                          </a:solidFill>
                        </a:rPr>
                        <a:t>Es la red social más habitual para seguir a influencers lo que facilita estrategias de marketing con embajadores de marca.</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hMerge="1"/>
                <a:tc hMerge="1"/>
              </a:tr>
              <a:tr h="1230850">
                <a:tc>
                  <a:txBody>
                    <a:bodyPr/>
                    <a:lstStyle/>
                    <a:p>
                      <a:pPr indent="0" lvl="0" marL="0" rtl="0" algn="l">
                        <a:spcBef>
                          <a:spcPts val="0"/>
                        </a:spcBef>
                        <a:spcAft>
                          <a:spcPts val="0"/>
                        </a:spcAft>
                        <a:buNone/>
                      </a:pPr>
                      <a:r>
                        <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500">
                          <a:solidFill>
                            <a:schemeClr val="lt1"/>
                          </a:solidFill>
                        </a:rPr>
                        <a:t>22M</a:t>
                      </a:r>
                      <a:endParaRPr sz="15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gridSpan="3">
                  <a:txBody>
                    <a:bodyPr/>
                    <a:lstStyle/>
                    <a:p>
                      <a:pPr indent="0" lvl="0" marL="0" rtl="0" algn="l">
                        <a:spcBef>
                          <a:spcPts val="0"/>
                        </a:spcBef>
                        <a:spcAft>
                          <a:spcPts val="0"/>
                        </a:spcAft>
                        <a:buNone/>
                      </a:pPr>
                      <a:r>
                        <a:rPr lang="ca" sz="1100">
                          <a:solidFill>
                            <a:schemeClr val="lt1"/>
                          </a:solidFill>
                        </a:rPr>
                        <a:t>Crecimiento exponencial entre jóvenes.</a:t>
                      </a:r>
                      <a:endParaRPr sz="1100">
                        <a:solidFill>
                          <a:schemeClr val="lt1"/>
                        </a:solidFill>
                      </a:endParaRPr>
                    </a:p>
                    <a:p>
                      <a:pPr indent="0" lvl="0" marL="0" rtl="0" algn="l">
                        <a:spcBef>
                          <a:spcPts val="0"/>
                        </a:spcBef>
                        <a:spcAft>
                          <a:spcPts val="0"/>
                        </a:spcAft>
                        <a:buNone/>
                      </a:pPr>
                      <a:r>
                        <a:rPr lang="ca" sz="1100">
                          <a:solidFill>
                            <a:schemeClr val="lt1"/>
                          </a:solidFill>
                        </a:rPr>
                        <a:t>Es la red social que más engancha al usuario con más de 33 horas al mes en vídeos de corta duración.</a:t>
                      </a:r>
                      <a:endParaRPr sz="1100">
                        <a:solidFill>
                          <a:schemeClr val="lt1"/>
                        </a:solidFill>
                      </a:endParaRPr>
                    </a:p>
                    <a:p>
                      <a:pPr indent="0" lvl="0" marL="0" rtl="0" algn="l">
                        <a:spcBef>
                          <a:spcPts val="0"/>
                        </a:spcBef>
                        <a:spcAft>
                          <a:spcPts val="0"/>
                        </a:spcAft>
                        <a:buNone/>
                      </a:pPr>
                      <a:r>
                        <a:rPr lang="ca" sz="1100">
                          <a:solidFill>
                            <a:schemeClr val="lt1"/>
                          </a:solidFill>
                        </a:rPr>
                        <a:t>Es la más popular entre el público joven y permite crear vídeos cortos, preferentemente de carácter divertido y viral.</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hMerge="1"/>
                <a:tc hMerge="1"/>
              </a:tr>
            </a:tbl>
          </a:graphicData>
        </a:graphic>
      </p:graphicFrame>
      <p:pic>
        <p:nvPicPr>
          <p:cNvPr descr="File:Instagram logo 2016.svg - Wikipedia" id="79" name="Google Shape;79;p16"/>
          <p:cNvPicPr preferRelativeResize="0"/>
          <p:nvPr/>
        </p:nvPicPr>
        <p:blipFill>
          <a:blip r:embed="rId3">
            <a:alphaModFix/>
          </a:blip>
          <a:stretch>
            <a:fillRect/>
          </a:stretch>
        </p:blipFill>
        <p:spPr>
          <a:xfrm>
            <a:off x="974777" y="2247002"/>
            <a:ext cx="649498" cy="649498"/>
          </a:xfrm>
          <a:prstGeom prst="rect">
            <a:avLst/>
          </a:prstGeom>
          <a:noFill/>
          <a:ln>
            <a:noFill/>
          </a:ln>
        </p:spPr>
      </p:pic>
      <p:pic>
        <p:nvPicPr>
          <p:cNvPr id="80" name="Google Shape;80;p16"/>
          <p:cNvPicPr preferRelativeResize="0"/>
          <p:nvPr/>
        </p:nvPicPr>
        <p:blipFill>
          <a:blip r:embed="rId4">
            <a:alphaModFix/>
          </a:blip>
          <a:stretch>
            <a:fillRect/>
          </a:stretch>
        </p:blipFill>
        <p:spPr>
          <a:xfrm>
            <a:off x="934763" y="3481676"/>
            <a:ext cx="729525" cy="729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92" name="Shape 392"/>
        <p:cNvGrpSpPr/>
        <p:nvPr/>
      </p:nvGrpSpPr>
      <p:grpSpPr>
        <a:xfrm>
          <a:off x="0" y="0"/>
          <a:ext cx="0" cy="0"/>
          <a:chOff x="0" y="0"/>
          <a:chExt cx="0" cy="0"/>
        </a:xfrm>
      </p:grpSpPr>
      <p:sp>
        <p:nvSpPr>
          <p:cNvPr id="393" name="Google Shape;393;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solidFill>
                  <a:schemeClr val="lt1"/>
                </a:solidFill>
                <a:latin typeface="Comfortaa"/>
                <a:ea typeface="Comfortaa"/>
                <a:cs typeface="Comfortaa"/>
                <a:sym typeface="Comfortaa"/>
              </a:rPr>
              <a:t>KPIs</a:t>
            </a:r>
            <a:endParaRPr>
              <a:solidFill>
                <a:schemeClr val="lt1"/>
              </a:solidFill>
              <a:latin typeface="Comfortaa"/>
              <a:ea typeface="Comfortaa"/>
              <a:cs typeface="Comfortaa"/>
              <a:sym typeface="Comfortaa"/>
            </a:endParaRPr>
          </a:p>
        </p:txBody>
      </p:sp>
      <p:graphicFrame>
        <p:nvGraphicFramePr>
          <p:cNvPr id="394" name="Google Shape;394;p52"/>
          <p:cNvGraphicFramePr/>
          <p:nvPr/>
        </p:nvGraphicFramePr>
        <p:xfrm>
          <a:off x="660900" y="1227325"/>
          <a:ext cx="3000000" cy="3000000"/>
        </p:xfrm>
        <a:graphic>
          <a:graphicData uri="http://schemas.openxmlformats.org/drawingml/2006/table">
            <a:tbl>
              <a:tblPr>
                <a:noFill/>
                <a:tableStyleId>{5593F9FD-924E-41A6-9A6C-80944E78A6BD}</a:tableStyleId>
              </a:tblPr>
              <a:tblGrid>
                <a:gridCol w="1275525"/>
                <a:gridCol w="1045225"/>
                <a:gridCol w="2721200"/>
                <a:gridCol w="2780250"/>
              </a:tblGrid>
              <a:tr h="542000">
                <a:tc>
                  <a:txBody>
                    <a:bodyPr/>
                    <a:lstStyle/>
                    <a:p>
                      <a:pPr indent="0" lvl="0" marL="0" rtl="0" algn="ctr">
                        <a:spcBef>
                          <a:spcPts val="0"/>
                        </a:spcBef>
                        <a:spcAft>
                          <a:spcPts val="0"/>
                        </a:spcAft>
                        <a:buNone/>
                      </a:pPr>
                      <a:r>
                        <a:rPr b="1" lang="ca">
                          <a:solidFill>
                            <a:schemeClr val="lt1"/>
                          </a:solidFill>
                        </a:rPr>
                        <a:t>Aspecto</a:t>
                      </a:r>
                      <a:endParaRPr b="1">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a:solidFill>
                            <a:schemeClr val="lt1"/>
                          </a:solidFill>
                        </a:rPr>
                        <a:t>Valor</a:t>
                      </a:r>
                      <a:endParaRPr b="1">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a:solidFill>
                            <a:schemeClr val="lt1"/>
                          </a:solidFill>
                        </a:rPr>
                        <a:t>KPI</a:t>
                      </a:r>
                      <a:endParaRPr b="1">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a:solidFill>
                            <a:schemeClr val="lt1"/>
                          </a:solidFill>
                        </a:rPr>
                        <a:t>Obtención</a:t>
                      </a:r>
                      <a:endParaRPr b="1">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r>
              <a:tr h="542000">
                <a:tc>
                  <a:txBody>
                    <a:bodyPr/>
                    <a:lstStyle/>
                    <a:p>
                      <a:pPr indent="0" lvl="0" marL="0" rtl="0" algn="ctr">
                        <a:spcBef>
                          <a:spcPts val="0"/>
                        </a:spcBef>
                        <a:spcAft>
                          <a:spcPts val="0"/>
                        </a:spcAft>
                        <a:buNone/>
                      </a:pPr>
                      <a:r>
                        <a:rPr lang="ca" sz="1200">
                          <a:solidFill>
                            <a:schemeClr val="lt1"/>
                          </a:solidFill>
                        </a:rPr>
                        <a:t>Alcance</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500.000</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Alcance orgánico mensual</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Instagram/TikTok/YouTube Insights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542000">
                <a:tc>
                  <a:txBody>
                    <a:bodyPr/>
                    <a:lstStyle/>
                    <a:p>
                      <a:pPr indent="0" lvl="0" marL="0" rtl="0" algn="ctr">
                        <a:spcBef>
                          <a:spcPts val="0"/>
                        </a:spcBef>
                        <a:spcAft>
                          <a:spcPts val="0"/>
                        </a:spcAft>
                        <a:buNone/>
                      </a:pPr>
                      <a:r>
                        <a:rPr lang="ca" sz="1200">
                          <a:solidFill>
                            <a:schemeClr val="lt1"/>
                          </a:solidFill>
                        </a:rPr>
                        <a:t>Visibilidad</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2.000.000</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Impresiones mensuales totales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Meta Business Suite + Analytics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542000">
                <a:tc>
                  <a:txBody>
                    <a:bodyPr/>
                    <a:lstStyle/>
                    <a:p>
                      <a:pPr indent="0" lvl="0" marL="0" rtl="0" algn="ctr">
                        <a:spcBef>
                          <a:spcPts val="0"/>
                        </a:spcBef>
                        <a:spcAft>
                          <a:spcPts val="0"/>
                        </a:spcAft>
                        <a:buNone/>
                      </a:pPr>
                      <a:r>
                        <a:rPr lang="ca" sz="1200">
                          <a:solidFill>
                            <a:schemeClr val="lt1"/>
                          </a:solidFill>
                        </a:rPr>
                        <a:t>Engagement</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4%</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Tasa de engagement promedio</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(Likes+Comentarios+Shares)/Alcance×100</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542000">
                <a:tc>
                  <a:txBody>
                    <a:bodyPr/>
                    <a:lstStyle/>
                    <a:p>
                      <a:pPr indent="0" lvl="0" marL="0" rtl="0" algn="ctr">
                        <a:spcBef>
                          <a:spcPts val="0"/>
                        </a:spcBef>
                        <a:spcAft>
                          <a:spcPts val="0"/>
                        </a:spcAft>
                        <a:buNone/>
                      </a:pPr>
                      <a:r>
                        <a:rPr lang="ca" sz="1200">
                          <a:solidFill>
                            <a:schemeClr val="lt1"/>
                          </a:solidFill>
                        </a:rPr>
                        <a:t>Interacción</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25.000</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Interacciones mensuales totales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Suma de todas las interacciones RRSS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542000">
                <a:tc>
                  <a:txBody>
                    <a:bodyPr/>
                    <a:lstStyle/>
                    <a:p>
                      <a:pPr indent="0" lvl="0" marL="0" rtl="0" algn="ctr">
                        <a:spcBef>
                          <a:spcPts val="0"/>
                        </a:spcBef>
                        <a:spcAft>
                          <a:spcPts val="0"/>
                        </a:spcAft>
                        <a:buNone/>
                      </a:pPr>
                      <a:r>
                        <a:rPr lang="ca" sz="1200">
                          <a:solidFill>
                            <a:schemeClr val="lt1"/>
                          </a:solidFill>
                        </a:rPr>
                        <a:t>Retención</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65%</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Tasa retención audiencia</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Analytics plataformas + engagement recurrente</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398" name="Shape 398"/>
        <p:cNvGrpSpPr/>
        <p:nvPr/>
      </p:nvGrpSpPr>
      <p:grpSpPr>
        <a:xfrm>
          <a:off x="0" y="0"/>
          <a:ext cx="0" cy="0"/>
          <a:chOff x="0" y="0"/>
          <a:chExt cx="0" cy="0"/>
        </a:xfrm>
      </p:grpSpPr>
      <p:sp>
        <p:nvSpPr>
          <p:cNvPr id="399" name="Google Shape;39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a">
                <a:solidFill>
                  <a:schemeClr val="lt1"/>
                </a:solidFill>
                <a:latin typeface="Comfortaa"/>
                <a:ea typeface="Comfortaa"/>
                <a:cs typeface="Comfortaa"/>
                <a:sym typeface="Comfortaa"/>
              </a:rPr>
              <a:t>KPIs</a:t>
            </a:r>
            <a:endParaRPr>
              <a:solidFill>
                <a:schemeClr val="lt1"/>
              </a:solidFill>
              <a:latin typeface="Comfortaa"/>
              <a:ea typeface="Comfortaa"/>
              <a:cs typeface="Comfortaa"/>
              <a:sym typeface="Comfortaa"/>
            </a:endParaRPr>
          </a:p>
        </p:txBody>
      </p:sp>
      <p:graphicFrame>
        <p:nvGraphicFramePr>
          <p:cNvPr id="400" name="Google Shape;400;p53"/>
          <p:cNvGraphicFramePr/>
          <p:nvPr/>
        </p:nvGraphicFramePr>
        <p:xfrm>
          <a:off x="660900" y="1227325"/>
          <a:ext cx="3000000" cy="3000000"/>
        </p:xfrm>
        <a:graphic>
          <a:graphicData uri="http://schemas.openxmlformats.org/drawingml/2006/table">
            <a:tbl>
              <a:tblPr>
                <a:noFill/>
                <a:tableStyleId>{5593F9FD-924E-41A6-9A6C-80944E78A6BD}</a:tableStyleId>
              </a:tblPr>
              <a:tblGrid>
                <a:gridCol w="1275525"/>
                <a:gridCol w="1045225"/>
                <a:gridCol w="2721200"/>
                <a:gridCol w="2780250"/>
              </a:tblGrid>
              <a:tr h="542000">
                <a:tc>
                  <a:txBody>
                    <a:bodyPr/>
                    <a:lstStyle/>
                    <a:p>
                      <a:pPr indent="0" lvl="0" marL="0" rtl="0" algn="ctr">
                        <a:spcBef>
                          <a:spcPts val="0"/>
                        </a:spcBef>
                        <a:spcAft>
                          <a:spcPts val="0"/>
                        </a:spcAft>
                        <a:buNone/>
                      </a:pPr>
                      <a:r>
                        <a:rPr b="1" lang="ca">
                          <a:solidFill>
                            <a:schemeClr val="lt1"/>
                          </a:solidFill>
                        </a:rPr>
                        <a:t>Aspecto</a:t>
                      </a:r>
                      <a:endParaRPr b="1">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a:solidFill>
                            <a:schemeClr val="lt1"/>
                          </a:solidFill>
                        </a:rPr>
                        <a:t>Valor</a:t>
                      </a:r>
                      <a:endParaRPr b="1">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a:solidFill>
                            <a:schemeClr val="lt1"/>
                          </a:solidFill>
                        </a:rPr>
                        <a:t>KPI</a:t>
                      </a:r>
                      <a:endParaRPr b="1">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a:solidFill>
                            <a:schemeClr val="lt1"/>
                          </a:solidFill>
                        </a:rPr>
                        <a:t>Obtención</a:t>
                      </a:r>
                      <a:endParaRPr b="1">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r>
              <a:tr h="542000">
                <a:tc>
                  <a:txBody>
                    <a:bodyPr/>
                    <a:lstStyle/>
                    <a:p>
                      <a:pPr indent="0" lvl="0" marL="0" rtl="0" algn="ctr">
                        <a:spcBef>
                          <a:spcPts val="0"/>
                        </a:spcBef>
                        <a:spcAft>
                          <a:spcPts val="0"/>
                        </a:spcAft>
                        <a:buNone/>
                      </a:pPr>
                      <a:r>
                        <a:rPr lang="ca" sz="1200">
                          <a:solidFill>
                            <a:schemeClr val="lt1"/>
                          </a:solidFill>
                        </a:rPr>
                        <a:t>Tráfico Web</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2.5%</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CTR promedio desde RRSS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Google Analytics + UTM tracking</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542000">
                <a:tc>
                  <a:txBody>
                    <a:bodyPr/>
                    <a:lstStyle/>
                    <a:p>
                      <a:pPr indent="0" lvl="0" marL="0" rtl="0" algn="ctr">
                        <a:spcBef>
                          <a:spcPts val="0"/>
                        </a:spcBef>
                        <a:spcAft>
                          <a:spcPts val="0"/>
                        </a:spcAft>
                        <a:buNone/>
                      </a:pPr>
                      <a:r>
                        <a:rPr lang="ca" sz="1200">
                          <a:solidFill>
                            <a:schemeClr val="lt1"/>
                          </a:solidFill>
                        </a:rPr>
                        <a:t>Conversiones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(especifico para cada mes)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Visitantes mensuales desde RRSS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Google Analytics - Tráfico referido</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542000">
                <a:tc>
                  <a:txBody>
                    <a:bodyPr/>
                    <a:lstStyle/>
                    <a:p>
                      <a:pPr indent="0" lvl="0" marL="0" rtl="0" algn="ctr">
                        <a:spcBef>
                          <a:spcPts val="0"/>
                        </a:spcBef>
                        <a:spcAft>
                          <a:spcPts val="0"/>
                        </a:spcAft>
                        <a:buNone/>
                      </a:pPr>
                      <a:r>
                        <a:rPr lang="ca" sz="1200">
                          <a:solidFill>
                            <a:schemeClr val="lt1"/>
                          </a:solidFill>
                        </a:rPr>
                        <a:t>Ventas</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3%</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Tasa conversión RRSS a venta</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(Ventas desde RRSS / Visitas RRSS)×100</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542000">
                <a:tc>
                  <a:txBody>
                    <a:bodyPr/>
                    <a:lstStyle/>
                    <a:p>
                      <a:pPr indent="0" lvl="0" marL="0" rtl="0" algn="ctr">
                        <a:spcBef>
                          <a:spcPts val="0"/>
                        </a:spcBef>
                        <a:spcAft>
                          <a:spcPts val="0"/>
                        </a:spcAft>
                        <a:buNone/>
                      </a:pPr>
                      <a:r>
                        <a:rPr lang="ca" sz="1200">
                          <a:solidFill>
                            <a:schemeClr val="lt1"/>
                          </a:solidFill>
                        </a:rPr>
                        <a:t>Crecimiento</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Clr>
                          <a:schemeClr val="dk1"/>
                        </a:buClr>
                        <a:buSzPts val="1100"/>
                        <a:buFont typeface="Arial"/>
                        <a:buNone/>
                      </a:pPr>
                      <a:r>
                        <a:rPr lang="ca" sz="1200">
                          <a:solidFill>
                            <a:schemeClr val="lt1"/>
                          </a:solidFill>
                        </a:rPr>
                        <a:t>12%</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Crecimiento seguidores mensual</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Plataformas nativas + herramientas gestión</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542000">
                <a:tc>
                  <a:txBody>
                    <a:bodyPr/>
                    <a:lstStyle/>
                    <a:p>
                      <a:pPr indent="0" lvl="0" marL="0" rtl="0" algn="ctr">
                        <a:spcBef>
                          <a:spcPts val="0"/>
                        </a:spcBef>
                        <a:spcAft>
                          <a:spcPts val="0"/>
                        </a:spcAft>
                        <a:buNone/>
                      </a:pPr>
                      <a:r>
                        <a:rPr lang="ca" sz="1200">
                          <a:solidFill>
                            <a:schemeClr val="lt1"/>
                          </a:solidFill>
                        </a:rPr>
                        <a:t>Marca</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40%</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Share of Voice vs competencia</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200">
                          <a:solidFill>
                            <a:schemeClr val="lt1"/>
                          </a:solidFill>
                        </a:rPr>
                        <a:t>Herramientas social listening (Brandwatch)</a:t>
                      </a:r>
                      <a:endParaRPr sz="12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404" name="Shape 404"/>
        <p:cNvGrpSpPr/>
        <p:nvPr/>
      </p:nvGrpSpPr>
      <p:grpSpPr>
        <a:xfrm>
          <a:off x="0" y="0"/>
          <a:ext cx="0" cy="0"/>
          <a:chOff x="0" y="0"/>
          <a:chExt cx="0" cy="0"/>
        </a:xfrm>
      </p:grpSpPr>
      <p:sp>
        <p:nvSpPr>
          <p:cNvPr id="405" name="Google Shape;405;p54"/>
          <p:cNvSpPr txBox="1"/>
          <p:nvPr>
            <p:ph type="ctrTitle"/>
          </p:nvPr>
        </p:nvSpPr>
        <p:spPr>
          <a:xfrm>
            <a:off x="311708" y="1545450"/>
            <a:ext cx="85206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ca">
                <a:solidFill>
                  <a:schemeClr val="lt1"/>
                </a:solidFill>
                <a:latin typeface="Comfortaa Medium"/>
                <a:ea typeface="Comfortaa Medium"/>
                <a:cs typeface="Comfortaa Medium"/>
                <a:sym typeface="Comfortaa Medium"/>
              </a:rPr>
              <a:t>Gracias por vuestra atención</a:t>
            </a:r>
            <a:endParaRPr>
              <a:solidFill>
                <a:schemeClr val="lt1"/>
              </a:solidFill>
              <a:latin typeface="Comfortaa Medium"/>
              <a:ea typeface="Comfortaa Medium"/>
              <a:cs typeface="Comfortaa Medium"/>
              <a:sym typeface="Comfortaa Medium"/>
            </a:endParaRPr>
          </a:p>
        </p:txBody>
      </p:sp>
      <p:pic>
        <p:nvPicPr>
          <p:cNvPr id="406" name="Google Shape;406;p54"/>
          <p:cNvPicPr preferRelativeResize="0"/>
          <p:nvPr/>
        </p:nvPicPr>
        <p:blipFill rotWithShape="1">
          <a:blip r:embed="rId3">
            <a:alphaModFix/>
          </a:blip>
          <a:srcRect b="47673" l="7969" r="7876" t="42442"/>
          <a:stretch/>
        </p:blipFill>
        <p:spPr>
          <a:xfrm>
            <a:off x="1166675" y="3598050"/>
            <a:ext cx="6810650" cy="529651"/>
          </a:xfrm>
          <a:prstGeom prst="rect">
            <a:avLst/>
          </a:prstGeom>
          <a:noFill/>
          <a:ln>
            <a:noFill/>
          </a:ln>
        </p:spPr>
      </p:pic>
      <p:pic>
        <p:nvPicPr>
          <p:cNvPr id="407" name="Google Shape;407;p54"/>
          <p:cNvPicPr preferRelativeResize="0"/>
          <p:nvPr/>
        </p:nvPicPr>
        <p:blipFill rotWithShape="1">
          <a:blip r:embed="rId3">
            <a:alphaModFix/>
          </a:blip>
          <a:srcRect b="47673" l="7969" r="7876" t="42442"/>
          <a:stretch/>
        </p:blipFill>
        <p:spPr>
          <a:xfrm flipH="1">
            <a:off x="1166675" y="1015800"/>
            <a:ext cx="6810650" cy="5296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411" name="Shape 411"/>
        <p:cNvGrpSpPr/>
        <p:nvPr/>
      </p:nvGrpSpPr>
      <p:grpSpPr>
        <a:xfrm>
          <a:off x="0" y="0"/>
          <a:ext cx="0" cy="0"/>
          <a:chOff x="0" y="0"/>
          <a:chExt cx="0" cy="0"/>
        </a:xfrm>
      </p:grpSpPr>
      <p:sp>
        <p:nvSpPr>
          <p:cNvPr id="412" name="Google Shape;412;p55"/>
          <p:cNvSpPr txBox="1"/>
          <p:nvPr>
            <p:ph type="title"/>
          </p:nvPr>
        </p:nvSpPr>
        <p:spPr>
          <a:xfrm>
            <a:off x="2761650" y="2032350"/>
            <a:ext cx="3620700" cy="107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ca" sz="5020">
                <a:solidFill>
                  <a:schemeClr val="lt1"/>
                </a:solidFill>
                <a:latin typeface="Comfortaa"/>
                <a:ea typeface="Comfortaa"/>
                <a:cs typeface="Comfortaa"/>
                <a:sym typeface="Comfortaa"/>
              </a:rPr>
              <a:t>Anexos</a:t>
            </a:r>
            <a:endParaRPr sz="5020">
              <a:solidFill>
                <a:schemeClr val="lt1"/>
              </a:solidFill>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84" name="Shape 84"/>
        <p:cNvGrpSpPr/>
        <p:nvPr/>
      </p:nvGrpSpPr>
      <p:grpSpPr>
        <a:xfrm>
          <a:off x="0" y="0"/>
          <a:ext cx="0" cy="0"/>
          <a:chOff x="0" y="0"/>
          <a:chExt cx="0" cy="0"/>
        </a:xfrm>
      </p:grpSpPr>
      <p:sp>
        <p:nvSpPr>
          <p:cNvPr id="85" name="Google Shape;85;p17"/>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Análisis de Redes Sociales (A)</a:t>
            </a:r>
            <a:endParaRPr sz="3020">
              <a:solidFill>
                <a:schemeClr val="lt1"/>
              </a:solidFill>
              <a:latin typeface="Comfortaa"/>
              <a:ea typeface="Comfortaa"/>
              <a:cs typeface="Comfortaa"/>
              <a:sym typeface="Comfortaa"/>
            </a:endParaRPr>
          </a:p>
        </p:txBody>
      </p:sp>
      <p:graphicFrame>
        <p:nvGraphicFramePr>
          <p:cNvPr id="86" name="Google Shape;86;p17"/>
          <p:cNvGraphicFramePr/>
          <p:nvPr/>
        </p:nvGraphicFramePr>
        <p:xfrm>
          <a:off x="373800" y="1273950"/>
          <a:ext cx="3000000" cy="3000000"/>
        </p:xfrm>
        <a:graphic>
          <a:graphicData uri="http://schemas.openxmlformats.org/drawingml/2006/table">
            <a:tbl>
              <a:tblPr>
                <a:noFill/>
                <a:tableStyleId>{5593F9FD-924E-41A6-9A6C-80944E78A6BD}</a:tableStyleId>
              </a:tblPr>
              <a:tblGrid>
                <a:gridCol w="1678675"/>
                <a:gridCol w="1337375"/>
                <a:gridCol w="2019975"/>
                <a:gridCol w="1678675"/>
                <a:gridCol w="1678675"/>
              </a:tblGrid>
              <a:tr h="739800">
                <a:tc>
                  <a:txBody>
                    <a:bodyPr/>
                    <a:lstStyle/>
                    <a:p>
                      <a:pPr indent="0" lvl="0" marL="0" rtl="0" algn="ctr">
                        <a:spcBef>
                          <a:spcPts val="0"/>
                        </a:spcBef>
                        <a:spcAft>
                          <a:spcPts val="0"/>
                        </a:spcAft>
                        <a:buNone/>
                      </a:pPr>
                      <a:r>
                        <a:rPr b="1" lang="ca" sz="1100">
                          <a:solidFill>
                            <a:schemeClr val="lt1"/>
                          </a:solidFill>
                        </a:rPr>
                        <a:t>Red Social</a:t>
                      </a:r>
                      <a:endParaRPr b="1"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100">
                          <a:solidFill>
                            <a:schemeClr val="lt1"/>
                          </a:solidFill>
                        </a:rPr>
                        <a:t>Usuarios</a:t>
                      </a:r>
                      <a:endParaRPr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gridSpan="3">
                  <a:txBody>
                    <a:bodyPr/>
                    <a:lstStyle/>
                    <a:p>
                      <a:pPr indent="0" lvl="0" marL="0" rtl="0" algn="ctr">
                        <a:spcBef>
                          <a:spcPts val="0"/>
                        </a:spcBef>
                        <a:spcAft>
                          <a:spcPts val="0"/>
                        </a:spcAft>
                        <a:buNone/>
                      </a:pPr>
                      <a:r>
                        <a:rPr b="1" lang="ca" sz="1100">
                          <a:solidFill>
                            <a:schemeClr val="lt1"/>
                          </a:solidFill>
                        </a:rPr>
                        <a:t>Características</a:t>
                      </a:r>
                      <a:endParaRPr b="1"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hMerge="1"/>
                <a:tc hMerge="1"/>
              </a:tr>
              <a:tr h="1114900">
                <a:tc>
                  <a:txBody>
                    <a:bodyPr/>
                    <a:lstStyle/>
                    <a:p>
                      <a:pPr indent="0" lvl="0" marL="0" rtl="0" algn="l">
                        <a:spcBef>
                          <a:spcPts val="0"/>
                        </a:spcBef>
                        <a:spcAft>
                          <a:spcPts val="0"/>
                        </a:spcAft>
                        <a:buNone/>
                      </a:pPr>
                      <a:r>
                        <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500">
                          <a:solidFill>
                            <a:schemeClr val="lt1"/>
                          </a:solidFill>
                        </a:rPr>
                        <a:t>40M</a:t>
                      </a:r>
                      <a:endParaRPr sz="15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gridSpan="3">
                  <a:txBody>
                    <a:bodyPr/>
                    <a:lstStyle/>
                    <a:p>
                      <a:pPr indent="0" lvl="0" marL="0" rtl="0" algn="l">
                        <a:spcBef>
                          <a:spcPts val="0"/>
                        </a:spcBef>
                        <a:spcAft>
                          <a:spcPts val="0"/>
                        </a:spcAft>
                        <a:buNone/>
                      </a:pPr>
                      <a:r>
                        <a:rPr lang="ca" sz="1100">
                          <a:solidFill>
                            <a:schemeClr val="lt1"/>
                          </a:solidFill>
                        </a:rPr>
                        <a:t>Gran alcance en todas las edades</a:t>
                      </a:r>
                      <a:endParaRPr sz="1100">
                        <a:solidFill>
                          <a:schemeClr val="lt1"/>
                        </a:solidFill>
                      </a:endParaRPr>
                    </a:p>
                    <a:p>
                      <a:pPr indent="0" lvl="0" marL="0" rtl="0" algn="l">
                        <a:spcBef>
                          <a:spcPts val="0"/>
                        </a:spcBef>
                        <a:spcAft>
                          <a:spcPts val="0"/>
                        </a:spcAft>
                        <a:buNone/>
                      </a:pPr>
                      <a:r>
                        <a:rPr lang="ca" sz="1100">
                          <a:solidFill>
                            <a:schemeClr val="lt1"/>
                          </a:solidFill>
                        </a:rPr>
                        <a:t>YouTube tiene 39,7 millones de usuarios en España, siendo la red con más usuarios</a:t>
                      </a:r>
                      <a:endParaRPr sz="1100">
                        <a:solidFill>
                          <a:schemeClr val="lt1"/>
                        </a:solidFill>
                      </a:endParaRPr>
                    </a:p>
                    <a:p>
                      <a:pPr indent="0" lvl="0" marL="0" rtl="0" algn="l">
                        <a:spcBef>
                          <a:spcPts val="0"/>
                        </a:spcBef>
                        <a:spcAft>
                          <a:spcPts val="0"/>
                        </a:spcAft>
                        <a:buNone/>
                      </a:pPr>
                      <a:r>
                        <a:rPr lang="ca" sz="1100">
                          <a:solidFill>
                            <a:schemeClr val="lt1"/>
                          </a:solidFill>
                        </a:rPr>
                        <a:t>Alta credibilidad para contenido educativo</a:t>
                      </a:r>
                      <a:endParaRPr sz="1100">
                        <a:solidFill>
                          <a:schemeClr val="lt1"/>
                        </a:solidFill>
                      </a:endParaRPr>
                    </a:p>
                    <a:p>
                      <a:pPr indent="0" lvl="0" marL="0" rtl="0" algn="l">
                        <a:spcBef>
                          <a:spcPts val="0"/>
                        </a:spcBef>
                        <a:spcAft>
                          <a:spcPts val="0"/>
                        </a:spcAft>
                        <a:buNone/>
                      </a:pPr>
                      <a:r>
                        <a:rPr lang="ca" sz="1100">
                          <a:solidFill>
                            <a:schemeClr val="lt1"/>
                          </a:solidFill>
                        </a:rPr>
                        <a:t>Segunda plataforma en tiempo de consumo después de TikTok</a:t>
                      </a:r>
                      <a:endParaRPr sz="1100">
                        <a:solidFill>
                          <a:schemeClr val="lt1"/>
                        </a:solidFill>
                      </a:endParaRPr>
                    </a:p>
                    <a:p>
                      <a:pPr indent="0" lvl="0" marL="0" rtl="0" algn="l">
                        <a:spcBef>
                          <a:spcPts val="0"/>
                        </a:spcBef>
                        <a:spcAft>
                          <a:spcPts val="0"/>
                        </a:spcAft>
                        <a:buNone/>
                      </a:pPr>
                      <a:r>
                        <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hMerge="1"/>
                <a:tc hMerge="1"/>
              </a:tr>
              <a:tr h="1052325">
                <a:tc>
                  <a:txBody>
                    <a:bodyPr/>
                    <a:lstStyle/>
                    <a:p>
                      <a:pPr indent="0" lvl="0" marL="0" rtl="0" algn="l">
                        <a:spcBef>
                          <a:spcPts val="0"/>
                        </a:spcBef>
                        <a:spcAft>
                          <a:spcPts val="0"/>
                        </a:spcAft>
                        <a:buNone/>
                      </a:pPr>
                      <a:r>
                        <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500">
                          <a:solidFill>
                            <a:schemeClr val="lt1"/>
                          </a:solidFill>
                        </a:rPr>
                        <a:t>14M</a:t>
                      </a:r>
                      <a:endParaRPr sz="15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gridSpan="3">
                  <a:txBody>
                    <a:bodyPr/>
                    <a:lstStyle/>
                    <a:p>
                      <a:pPr indent="0" lvl="0" marL="0" rtl="0" algn="l">
                        <a:spcBef>
                          <a:spcPts val="0"/>
                        </a:spcBef>
                        <a:spcAft>
                          <a:spcPts val="0"/>
                        </a:spcAft>
                        <a:buNone/>
                      </a:pPr>
                      <a:r>
                        <a:rPr lang="ca" sz="1100">
                          <a:solidFill>
                            <a:schemeClr val="lt1"/>
                          </a:solidFill>
                        </a:rPr>
                        <a:t>Ideal para actualizaciones rápidas, novedades relevantes sobre productos o noticias relacionadas con el sector deportivo.</a:t>
                      </a:r>
                      <a:endParaRPr sz="1100">
                        <a:solidFill>
                          <a:schemeClr val="lt1"/>
                        </a:solidFill>
                      </a:endParaRPr>
                    </a:p>
                    <a:p>
                      <a:pPr indent="0" lvl="0" marL="0" rtl="0" algn="l">
                        <a:spcBef>
                          <a:spcPts val="0"/>
                        </a:spcBef>
                        <a:spcAft>
                          <a:spcPts val="0"/>
                        </a:spcAft>
                        <a:buNone/>
                      </a:pPr>
                      <a:r>
                        <a:rPr lang="ca" sz="1100">
                          <a:solidFill>
                            <a:schemeClr val="lt1"/>
                          </a:solidFill>
                        </a:rPr>
                        <a:t>Permite comentar tendencias o eventos en tiempo real</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hMerge="1"/>
                <a:tc hMerge="1"/>
              </a:tr>
            </a:tbl>
          </a:graphicData>
        </a:graphic>
      </p:graphicFrame>
      <p:pic>
        <p:nvPicPr>
          <p:cNvPr descr="Archivo:Logo of YouTube (2015-2017).svg - Wikipedia, la ..." id="87" name="Google Shape;87;p17"/>
          <p:cNvPicPr preferRelativeResize="0"/>
          <p:nvPr/>
        </p:nvPicPr>
        <p:blipFill>
          <a:blip r:embed="rId3">
            <a:alphaModFix/>
          </a:blip>
          <a:stretch>
            <a:fillRect/>
          </a:stretch>
        </p:blipFill>
        <p:spPr>
          <a:xfrm>
            <a:off x="661013" y="2338325"/>
            <a:ext cx="1111798" cy="466851"/>
          </a:xfrm>
          <a:prstGeom prst="rect">
            <a:avLst/>
          </a:prstGeom>
          <a:noFill/>
          <a:ln>
            <a:noFill/>
          </a:ln>
        </p:spPr>
      </p:pic>
      <p:pic>
        <p:nvPicPr>
          <p:cNvPr descr="File:X logo.jpg - Wikipedia" id="88" name="Google Shape;88;p17"/>
          <p:cNvPicPr preferRelativeResize="0"/>
          <p:nvPr/>
        </p:nvPicPr>
        <p:blipFill>
          <a:blip r:embed="rId4">
            <a:alphaModFix/>
          </a:blip>
          <a:stretch>
            <a:fillRect/>
          </a:stretch>
        </p:blipFill>
        <p:spPr>
          <a:xfrm>
            <a:off x="914149" y="3425975"/>
            <a:ext cx="605524" cy="6055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92" name="Shape 92"/>
        <p:cNvGrpSpPr/>
        <p:nvPr/>
      </p:nvGrpSpPr>
      <p:grpSpPr>
        <a:xfrm>
          <a:off x="0" y="0"/>
          <a:ext cx="0" cy="0"/>
          <a:chOff x="0" y="0"/>
          <a:chExt cx="0" cy="0"/>
        </a:xfrm>
      </p:grpSpPr>
      <p:sp>
        <p:nvSpPr>
          <p:cNvPr id="93" name="Google Shape;93;p18"/>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Análisis de Redes Sociales (B)</a:t>
            </a:r>
            <a:endParaRPr sz="3020">
              <a:solidFill>
                <a:schemeClr val="lt1"/>
              </a:solidFill>
              <a:latin typeface="Comfortaa"/>
              <a:ea typeface="Comfortaa"/>
              <a:cs typeface="Comfortaa"/>
              <a:sym typeface="Comfortaa"/>
            </a:endParaRPr>
          </a:p>
        </p:txBody>
      </p:sp>
      <p:graphicFrame>
        <p:nvGraphicFramePr>
          <p:cNvPr id="94" name="Google Shape;94;p18"/>
          <p:cNvGraphicFramePr/>
          <p:nvPr/>
        </p:nvGraphicFramePr>
        <p:xfrm>
          <a:off x="533850" y="1278975"/>
          <a:ext cx="3000000" cy="3000000"/>
        </p:xfrm>
        <a:graphic>
          <a:graphicData uri="http://schemas.openxmlformats.org/drawingml/2006/table">
            <a:tbl>
              <a:tblPr>
                <a:noFill/>
                <a:tableStyleId>{5593F9FD-924E-41A6-9A6C-80944E78A6BD}</a:tableStyleId>
              </a:tblPr>
              <a:tblGrid>
                <a:gridCol w="1537500"/>
                <a:gridCol w="1132850"/>
                <a:gridCol w="1942150"/>
                <a:gridCol w="1537500"/>
                <a:gridCol w="1537500"/>
              </a:tblGrid>
              <a:tr h="582100">
                <a:tc>
                  <a:txBody>
                    <a:bodyPr/>
                    <a:lstStyle/>
                    <a:p>
                      <a:pPr indent="0" lvl="0" marL="0" rtl="0" algn="ctr">
                        <a:spcBef>
                          <a:spcPts val="0"/>
                        </a:spcBef>
                        <a:spcAft>
                          <a:spcPts val="0"/>
                        </a:spcAft>
                        <a:buNone/>
                      </a:pPr>
                      <a:r>
                        <a:rPr b="1" lang="ca" sz="1100">
                          <a:solidFill>
                            <a:schemeClr val="lt1"/>
                          </a:solidFill>
                        </a:rPr>
                        <a:t>Red Social</a:t>
                      </a:r>
                      <a:endParaRPr b="1"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100">
                          <a:solidFill>
                            <a:schemeClr val="lt1"/>
                          </a:solidFill>
                        </a:rPr>
                        <a:t>Usuarios</a:t>
                      </a:r>
                      <a:endParaRPr b="1"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gridSpan="3">
                  <a:txBody>
                    <a:bodyPr/>
                    <a:lstStyle/>
                    <a:p>
                      <a:pPr indent="0" lvl="0" marL="0" rtl="0" algn="ctr">
                        <a:spcBef>
                          <a:spcPts val="0"/>
                        </a:spcBef>
                        <a:spcAft>
                          <a:spcPts val="0"/>
                        </a:spcAft>
                        <a:buClr>
                          <a:schemeClr val="dk1"/>
                        </a:buClr>
                        <a:buSzPts val="1100"/>
                        <a:buFont typeface="Arial"/>
                        <a:buNone/>
                      </a:pPr>
                      <a:r>
                        <a:rPr b="1" lang="ca" sz="1100">
                          <a:solidFill>
                            <a:schemeClr val="lt1"/>
                          </a:solidFill>
                        </a:rPr>
                        <a:t>Características</a:t>
                      </a:r>
                      <a:endParaRPr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hMerge="1"/>
                <a:tc hMerge="1"/>
              </a:tr>
              <a:tr h="1155650">
                <a:tc>
                  <a:txBody>
                    <a:bodyPr/>
                    <a:lstStyle/>
                    <a:p>
                      <a:pPr indent="0" lvl="0" marL="0" rtl="0" algn="l">
                        <a:spcBef>
                          <a:spcPts val="0"/>
                        </a:spcBef>
                        <a:spcAft>
                          <a:spcPts val="0"/>
                        </a:spcAft>
                        <a:buNone/>
                      </a:pPr>
                      <a:r>
                        <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000">
                          <a:solidFill>
                            <a:schemeClr val="lt1"/>
                          </a:solidFill>
                        </a:rPr>
                        <a:t>800k registrados</a:t>
                      </a:r>
                      <a:endParaRPr sz="1000">
                        <a:solidFill>
                          <a:schemeClr val="lt1"/>
                        </a:solidFill>
                      </a:endParaRPr>
                    </a:p>
                    <a:p>
                      <a:pPr indent="0" lvl="0" marL="0" rtl="0" algn="ctr">
                        <a:spcBef>
                          <a:spcPts val="0"/>
                        </a:spcBef>
                        <a:spcAft>
                          <a:spcPts val="0"/>
                        </a:spcAft>
                        <a:buNone/>
                      </a:pPr>
                      <a:r>
                        <a:rPr lang="ca" sz="1000">
                          <a:solidFill>
                            <a:schemeClr val="lt1"/>
                          </a:solidFill>
                        </a:rPr>
                        <a:t>300k activos</a:t>
                      </a:r>
                      <a:endParaRPr sz="10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gridSpan="3">
                  <a:txBody>
                    <a:bodyPr/>
                    <a:lstStyle/>
                    <a:p>
                      <a:pPr indent="0" lvl="0" marL="0" rtl="0" algn="l">
                        <a:spcBef>
                          <a:spcPts val="0"/>
                        </a:spcBef>
                        <a:spcAft>
                          <a:spcPts val="0"/>
                        </a:spcAft>
                        <a:buClr>
                          <a:schemeClr val="dk1"/>
                        </a:buClr>
                        <a:buSzPts val="1100"/>
                        <a:buFont typeface="Arial"/>
                        <a:buNone/>
                      </a:pPr>
                      <a:r>
                        <a:rPr lang="ca" sz="1000">
                          <a:solidFill>
                            <a:schemeClr val="lt1"/>
                          </a:solidFill>
                        </a:rPr>
                        <a:t>De los foros más importantes de habla hispana entre los 100 sitios web más visitados de España</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Requiere invitación para registrarse, lo que crea una comunidad exclusiva y comprometida</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Genera 500.000 mensajes semanales con discusiones profundas y de calidad</a:t>
                      </a:r>
                      <a:endParaRPr sz="1000">
                        <a:solidFill>
                          <a:schemeClr val="lt1"/>
                        </a:solidFill>
                      </a:endParaRPr>
                    </a:p>
                    <a:p>
                      <a:pPr indent="0" lvl="0" marL="0" rtl="0" algn="l">
                        <a:spcBef>
                          <a:spcPts val="0"/>
                        </a:spcBef>
                        <a:spcAft>
                          <a:spcPts val="0"/>
                        </a:spcAft>
                        <a:buNone/>
                      </a:pPr>
                      <a:r>
                        <a:rPr lang="ca" sz="1000">
                          <a:solidFill>
                            <a:schemeClr val="lt1"/>
                          </a:solidFill>
                        </a:rPr>
                        <a:t>Un posible mercado de 50k usuarios interesados en nuestra propuesta de valor basado en secciones deportivas activas y cultura fitness del foro.</a:t>
                      </a:r>
                      <a:endParaRPr sz="1000">
                        <a:solidFill>
                          <a:schemeClr val="lt1"/>
                        </a:solidFill>
                      </a:endParaRPr>
                    </a:p>
                    <a:p>
                      <a:pPr indent="0" lvl="0" marL="0" rtl="0" algn="l">
                        <a:spcBef>
                          <a:spcPts val="0"/>
                        </a:spcBef>
                        <a:spcAft>
                          <a:spcPts val="0"/>
                        </a:spcAft>
                        <a:buNone/>
                      </a:pPr>
                      <a:r>
                        <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hMerge="1"/>
                <a:tc hMerge="1"/>
              </a:tr>
              <a:tr h="1230850">
                <a:tc>
                  <a:txBody>
                    <a:bodyPr/>
                    <a:lstStyle/>
                    <a:p>
                      <a:pPr indent="0" lvl="0" marL="0" rtl="0" algn="l">
                        <a:spcBef>
                          <a:spcPts val="0"/>
                        </a:spcBef>
                        <a:spcAft>
                          <a:spcPts val="0"/>
                        </a:spcAft>
                        <a:buNone/>
                      </a:pPr>
                      <a:r>
                        <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000">
                          <a:solidFill>
                            <a:schemeClr val="lt1"/>
                          </a:solidFill>
                        </a:rPr>
                        <a:t>1B activos</a:t>
                      </a:r>
                      <a:endParaRPr sz="1000">
                        <a:solidFill>
                          <a:schemeClr val="lt1"/>
                        </a:solidFill>
                      </a:endParaRPr>
                    </a:p>
                    <a:p>
                      <a:pPr indent="0" lvl="0" marL="0" rtl="0" algn="ctr">
                        <a:spcBef>
                          <a:spcPts val="0"/>
                        </a:spcBef>
                        <a:spcAft>
                          <a:spcPts val="0"/>
                        </a:spcAft>
                        <a:buNone/>
                      </a:pPr>
                      <a:r>
                        <a:rPr lang="ca" sz="1000">
                          <a:solidFill>
                            <a:schemeClr val="lt1"/>
                          </a:solidFill>
                        </a:rPr>
                        <a:t>5-7M en ESP</a:t>
                      </a:r>
                      <a:endParaRPr sz="10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gridSpan="3">
                  <a:txBody>
                    <a:bodyPr/>
                    <a:lstStyle/>
                    <a:p>
                      <a:pPr indent="0" lvl="0" marL="0" rtl="0" algn="l">
                        <a:spcBef>
                          <a:spcPts val="0"/>
                        </a:spcBef>
                        <a:spcAft>
                          <a:spcPts val="0"/>
                        </a:spcAft>
                        <a:buNone/>
                      </a:pPr>
                      <a:r>
                        <a:rPr lang="ca" sz="1000">
                          <a:solidFill>
                            <a:schemeClr val="lt1"/>
                          </a:solidFill>
                        </a:rPr>
                        <a:t>Un posible mercado de 400k usuarios interesados en nuestra propuesta de valor basado en múltiples grupos especializados activos en fitness y suplementos</a:t>
                      </a:r>
                      <a:endParaRPr sz="1000">
                        <a:solidFill>
                          <a:schemeClr val="lt1"/>
                        </a:solidFill>
                      </a:endParaRPr>
                    </a:p>
                    <a:p>
                      <a:pPr indent="0" lvl="0" marL="0" rtl="0" algn="l">
                        <a:spcBef>
                          <a:spcPts val="0"/>
                        </a:spcBef>
                        <a:spcAft>
                          <a:spcPts val="0"/>
                        </a:spcAft>
                        <a:buNone/>
                      </a:pPr>
                      <a:r>
                        <a:rPr lang="ca" sz="1000">
                          <a:solidFill>
                            <a:schemeClr val="lt1"/>
                          </a:solidFill>
                        </a:rPr>
                        <a:t>Permite grupos de hasta 200.000 miembros con comunicación instantánea 24/7</a:t>
                      </a:r>
                      <a:endParaRPr sz="1000">
                        <a:solidFill>
                          <a:schemeClr val="lt1"/>
                        </a:solidFill>
                      </a:endParaRPr>
                    </a:p>
                    <a:p>
                      <a:pPr indent="0" lvl="0" marL="0" rtl="0" algn="l">
                        <a:spcBef>
                          <a:spcPts val="0"/>
                        </a:spcBef>
                        <a:spcAft>
                          <a:spcPts val="0"/>
                        </a:spcAft>
                        <a:buNone/>
                      </a:pPr>
                      <a:r>
                        <a:rPr lang="ca" sz="1000">
                          <a:solidFill>
                            <a:schemeClr val="lt1"/>
                          </a:solidFill>
                        </a:rPr>
                        <a:t>Mayor popularidad entre usuarios de 35-44 años, perfecto para nuestro target de poder adquisitivo</a:t>
                      </a:r>
                      <a:endParaRPr sz="1000">
                        <a:solidFill>
                          <a:schemeClr val="lt1"/>
                        </a:solidFill>
                      </a:endParaRPr>
                    </a:p>
                    <a:p>
                      <a:pPr indent="0" lvl="0" marL="0" rtl="0" algn="l">
                        <a:spcBef>
                          <a:spcPts val="0"/>
                        </a:spcBef>
                        <a:spcAft>
                          <a:spcPts val="0"/>
                        </a:spcAft>
                        <a:buNone/>
                      </a:pPr>
                      <a:r>
                        <a:rPr lang="ca" sz="1000">
                          <a:solidFill>
                            <a:schemeClr val="lt1"/>
                          </a:solidFill>
                        </a:rPr>
                        <a:t>Funcionalidades avanzadas: canales, bots, archivos hasta 2GB y opciones de monetización</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Crecimiento sostenido con 27.6M nuevas descargas mensuales globalmente.</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hMerge="1"/>
                <a:tc hMerge="1"/>
              </a:tr>
            </a:tbl>
          </a:graphicData>
        </a:graphic>
      </p:graphicFrame>
      <p:pic>
        <p:nvPicPr>
          <p:cNvPr descr="Archivo:Roto2.png - Wikipedia, la enciclopedia libre" id="95" name="Google Shape;95;p18"/>
          <p:cNvPicPr preferRelativeResize="0"/>
          <p:nvPr/>
        </p:nvPicPr>
        <p:blipFill>
          <a:blip r:embed="rId3">
            <a:alphaModFix/>
          </a:blip>
          <a:stretch>
            <a:fillRect/>
          </a:stretch>
        </p:blipFill>
        <p:spPr>
          <a:xfrm>
            <a:off x="882575" y="2258271"/>
            <a:ext cx="814475" cy="801725"/>
          </a:xfrm>
          <a:prstGeom prst="rect">
            <a:avLst/>
          </a:prstGeom>
          <a:noFill/>
          <a:ln>
            <a:noFill/>
          </a:ln>
        </p:spPr>
      </p:pic>
      <p:pic>
        <p:nvPicPr>
          <p:cNvPr descr="Archivo:Telegram logo.svg - Wikipedia, la enciclopedia libre" id="96" name="Google Shape;96;p18"/>
          <p:cNvPicPr preferRelativeResize="0"/>
          <p:nvPr/>
        </p:nvPicPr>
        <p:blipFill>
          <a:blip r:embed="rId4">
            <a:alphaModFix/>
          </a:blip>
          <a:stretch>
            <a:fillRect/>
          </a:stretch>
        </p:blipFill>
        <p:spPr>
          <a:xfrm>
            <a:off x="829261" y="3405500"/>
            <a:ext cx="921101" cy="921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00" name="Shape 100"/>
        <p:cNvGrpSpPr/>
        <p:nvPr/>
      </p:nvGrpSpPr>
      <p:grpSpPr>
        <a:xfrm>
          <a:off x="0" y="0"/>
          <a:ext cx="0" cy="0"/>
          <a:chOff x="0" y="0"/>
          <a:chExt cx="0" cy="0"/>
        </a:xfrm>
      </p:grpSpPr>
      <p:sp>
        <p:nvSpPr>
          <p:cNvPr id="101" name="Google Shape;101;p19"/>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Análisis de Redes Sociales (B)</a:t>
            </a:r>
            <a:endParaRPr sz="3020">
              <a:solidFill>
                <a:schemeClr val="lt1"/>
              </a:solidFill>
              <a:latin typeface="Comfortaa"/>
              <a:ea typeface="Comfortaa"/>
              <a:cs typeface="Comfortaa"/>
              <a:sym typeface="Comfortaa"/>
            </a:endParaRPr>
          </a:p>
        </p:txBody>
      </p:sp>
      <p:graphicFrame>
        <p:nvGraphicFramePr>
          <p:cNvPr id="102" name="Google Shape;102;p19"/>
          <p:cNvGraphicFramePr/>
          <p:nvPr/>
        </p:nvGraphicFramePr>
        <p:xfrm>
          <a:off x="533850" y="1488300"/>
          <a:ext cx="3000000" cy="3000000"/>
        </p:xfrm>
        <a:graphic>
          <a:graphicData uri="http://schemas.openxmlformats.org/drawingml/2006/table">
            <a:tbl>
              <a:tblPr>
                <a:noFill/>
                <a:tableStyleId>{5593F9FD-924E-41A6-9A6C-80944E78A6BD}</a:tableStyleId>
              </a:tblPr>
              <a:tblGrid>
                <a:gridCol w="1537500"/>
                <a:gridCol w="1132850"/>
                <a:gridCol w="1942150"/>
                <a:gridCol w="1537500"/>
                <a:gridCol w="1537500"/>
              </a:tblGrid>
              <a:tr h="582100">
                <a:tc>
                  <a:txBody>
                    <a:bodyPr/>
                    <a:lstStyle/>
                    <a:p>
                      <a:pPr indent="0" lvl="0" marL="0" rtl="0" algn="ctr">
                        <a:spcBef>
                          <a:spcPts val="0"/>
                        </a:spcBef>
                        <a:spcAft>
                          <a:spcPts val="0"/>
                        </a:spcAft>
                        <a:buNone/>
                      </a:pPr>
                      <a:r>
                        <a:rPr b="1" lang="ca" sz="1100">
                          <a:solidFill>
                            <a:schemeClr val="lt1"/>
                          </a:solidFill>
                        </a:rPr>
                        <a:t>Red Social</a:t>
                      </a:r>
                      <a:endParaRPr b="1"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100">
                          <a:solidFill>
                            <a:schemeClr val="lt1"/>
                          </a:solidFill>
                        </a:rPr>
                        <a:t>Usuarios</a:t>
                      </a:r>
                      <a:endParaRPr b="1"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gridSpan="3">
                  <a:txBody>
                    <a:bodyPr/>
                    <a:lstStyle/>
                    <a:p>
                      <a:pPr indent="0" lvl="0" marL="0" rtl="0" algn="ctr">
                        <a:spcBef>
                          <a:spcPts val="0"/>
                        </a:spcBef>
                        <a:spcAft>
                          <a:spcPts val="0"/>
                        </a:spcAft>
                        <a:buClr>
                          <a:schemeClr val="dk1"/>
                        </a:buClr>
                        <a:buSzPts val="1100"/>
                        <a:buFont typeface="Arial"/>
                        <a:buNone/>
                      </a:pPr>
                      <a:r>
                        <a:rPr b="1" lang="ca" sz="1100">
                          <a:solidFill>
                            <a:schemeClr val="lt1"/>
                          </a:solidFill>
                        </a:rPr>
                        <a:t>Características</a:t>
                      </a:r>
                      <a:endParaRPr sz="11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hMerge="1"/>
                <a:tc hMerge="1"/>
              </a:tr>
              <a:tr h="1155650">
                <a:tc>
                  <a:txBody>
                    <a:bodyPr/>
                    <a:lstStyle/>
                    <a:p>
                      <a:pPr indent="0" lvl="0" marL="0" rtl="0" algn="l">
                        <a:spcBef>
                          <a:spcPts val="0"/>
                        </a:spcBef>
                        <a:spcAft>
                          <a:spcPts val="0"/>
                        </a:spcAft>
                        <a:buNone/>
                      </a:pPr>
                      <a:r>
                        <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000">
                          <a:solidFill>
                            <a:schemeClr val="lt1"/>
                          </a:solidFill>
                        </a:rPr>
                        <a:t>350k</a:t>
                      </a:r>
                      <a:endParaRPr sz="1000">
                        <a:solidFill>
                          <a:schemeClr val="lt1"/>
                        </a:solidFill>
                      </a:endParaRPr>
                    </a:p>
                    <a:p>
                      <a:pPr indent="0" lvl="0" marL="0" rtl="0" algn="ctr">
                        <a:spcBef>
                          <a:spcPts val="0"/>
                        </a:spcBef>
                        <a:spcAft>
                          <a:spcPts val="0"/>
                        </a:spcAft>
                        <a:buNone/>
                      </a:pPr>
                      <a:r>
                        <a:rPr lang="ca" sz="1000">
                          <a:solidFill>
                            <a:schemeClr val="lt1"/>
                          </a:solidFill>
                        </a:rPr>
                        <a:t>150k activos</a:t>
                      </a:r>
                      <a:endParaRPr sz="10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gridSpan="3">
                  <a:txBody>
                    <a:bodyPr/>
                    <a:lstStyle/>
                    <a:p>
                      <a:pPr indent="0" lvl="0" marL="0" rtl="0" algn="l">
                        <a:spcBef>
                          <a:spcPts val="0"/>
                        </a:spcBef>
                        <a:spcAft>
                          <a:spcPts val="0"/>
                        </a:spcAft>
                        <a:buNone/>
                      </a:pPr>
                      <a:r>
                        <a:rPr lang="ca" sz="1000">
                          <a:solidFill>
                            <a:schemeClr val="lt1"/>
                          </a:solidFill>
                        </a:rPr>
                        <a:t>Un posible mercado de 30k usuarios interesados en nuestra propuesta de valor basado en una intersección entre gaming, tech y fitness</a:t>
                      </a:r>
                      <a:endParaRPr sz="1000">
                        <a:solidFill>
                          <a:schemeClr val="lt1"/>
                        </a:solidFill>
                      </a:endParaRPr>
                    </a:p>
                    <a:p>
                      <a:pPr indent="0" lvl="0" marL="0" rtl="0" algn="l">
                        <a:spcBef>
                          <a:spcPts val="0"/>
                        </a:spcBef>
                        <a:spcAft>
                          <a:spcPts val="0"/>
                        </a:spcAft>
                        <a:buNone/>
                      </a:pPr>
                      <a:r>
                        <a:rPr lang="ca" sz="1000">
                          <a:solidFill>
                            <a:schemeClr val="lt1"/>
                          </a:solidFill>
                        </a:rPr>
                        <a:t>Foro veterano (1999) con comunidad educada y discusiones técnicas de alto nivel</a:t>
                      </a:r>
                      <a:endParaRPr sz="1000">
                        <a:solidFill>
                          <a:schemeClr val="lt1"/>
                        </a:solidFill>
                      </a:endParaRPr>
                    </a:p>
                    <a:p>
                      <a:pPr indent="0" lvl="0" marL="0" rtl="0" algn="l">
                        <a:spcBef>
                          <a:spcPts val="0"/>
                        </a:spcBef>
                        <a:spcAft>
                          <a:spcPts val="0"/>
                        </a:spcAft>
                        <a:buNone/>
                      </a:pPr>
                      <a:r>
                        <a:rPr lang="ca" sz="1000">
                          <a:solidFill>
                            <a:schemeClr val="lt1"/>
                          </a:solidFill>
                        </a:rPr>
                        <a:t>Usuarios con poder adquisitivo y mentalidad analítica, ideales para productos premium</a:t>
                      </a:r>
                      <a:endParaRPr sz="1000">
                        <a:solidFill>
                          <a:schemeClr val="lt1"/>
                        </a:solidFill>
                      </a:endParaRPr>
                    </a:p>
                    <a:p>
                      <a:pPr indent="0" lvl="0" marL="0" rtl="0" algn="l">
                        <a:spcBef>
                          <a:spcPts val="0"/>
                        </a:spcBef>
                        <a:spcAft>
                          <a:spcPts val="0"/>
                        </a:spcAft>
                        <a:buNone/>
                      </a:pPr>
                      <a:r>
                        <a:rPr lang="ca" sz="1000">
                          <a:solidFill>
                            <a:schemeClr val="lt1"/>
                          </a:solidFill>
                        </a:rPr>
                        <a:t>Fuerte presencia de content relacionado con PowerExplosive y fitness científico</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Ambiente propicio para educación sobre suplementación basada en evidencia</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hMerge="1"/>
                <a:tc hMerge="1"/>
              </a:tr>
              <a:tr h="1230850">
                <a:tc>
                  <a:txBody>
                    <a:bodyPr/>
                    <a:lstStyle/>
                    <a:p>
                      <a:pPr indent="0" lvl="0" marL="0" rtl="0" algn="l">
                        <a:spcBef>
                          <a:spcPts val="0"/>
                        </a:spcBef>
                        <a:spcAft>
                          <a:spcPts val="0"/>
                        </a:spcAft>
                        <a:buNone/>
                      </a:pPr>
                      <a:r>
                        <a:t/>
                      </a:r>
                      <a:endParaRPr sz="11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ctr">
                        <a:spcBef>
                          <a:spcPts val="0"/>
                        </a:spcBef>
                        <a:spcAft>
                          <a:spcPts val="0"/>
                        </a:spcAft>
                        <a:buNone/>
                      </a:pPr>
                      <a:r>
                        <a:rPr lang="ca" sz="1000">
                          <a:solidFill>
                            <a:schemeClr val="lt1"/>
                          </a:solidFill>
                        </a:rPr>
                        <a:t>150M activos</a:t>
                      </a:r>
                      <a:endParaRPr sz="1000">
                        <a:solidFill>
                          <a:schemeClr val="lt1"/>
                        </a:solidFill>
                      </a:endParaRPr>
                    </a:p>
                    <a:p>
                      <a:pPr indent="0" lvl="0" marL="0" rtl="0" algn="ctr">
                        <a:spcBef>
                          <a:spcPts val="0"/>
                        </a:spcBef>
                        <a:spcAft>
                          <a:spcPts val="0"/>
                        </a:spcAft>
                        <a:buNone/>
                      </a:pPr>
                      <a:r>
                        <a:rPr lang="ca" sz="1000">
                          <a:solidFill>
                            <a:schemeClr val="lt1"/>
                          </a:solidFill>
                        </a:rPr>
                        <a:t>3-5M en ESP</a:t>
                      </a:r>
                      <a:endParaRPr sz="1000">
                        <a:solidFill>
                          <a:schemeClr val="lt1"/>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gridSpan="3">
                  <a:txBody>
                    <a:bodyPr/>
                    <a:lstStyle/>
                    <a:p>
                      <a:pPr indent="0" lvl="0" marL="0" rtl="0" algn="l">
                        <a:spcBef>
                          <a:spcPts val="0"/>
                        </a:spcBef>
                        <a:spcAft>
                          <a:spcPts val="0"/>
                        </a:spcAft>
                        <a:buNone/>
                      </a:pPr>
                      <a:r>
                        <a:rPr lang="ca" sz="1000">
                          <a:solidFill>
                            <a:schemeClr val="lt1"/>
                          </a:solidFill>
                        </a:rPr>
                        <a:t>Un posible mercado de 350k usuarios interesados en nuestra propuesta de valor basado en múltiples servidores españoles dedicados a fitness y gaming-fitness</a:t>
                      </a:r>
                      <a:endParaRPr sz="1000">
                        <a:solidFill>
                          <a:schemeClr val="lt1"/>
                        </a:solidFill>
                      </a:endParaRPr>
                    </a:p>
                    <a:p>
                      <a:pPr indent="0" lvl="0" marL="0" rtl="0" algn="l">
                        <a:spcBef>
                          <a:spcPts val="0"/>
                        </a:spcBef>
                        <a:spcAft>
                          <a:spcPts val="0"/>
                        </a:spcAft>
                        <a:buNone/>
                      </a:pPr>
                      <a:r>
                        <a:rPr lang="ca" sz="1000">
                          <a:solidFill>
                            <a:schemeClr val="lt1"/>
                          </a:solidFill>
                        </a:rPr>
                        <a:t>Plataforma en tiempo real con comunicación por voz y texto simultánea</a:t>
                      </a:r>
                      <a:endParaRPr sz="1000">
                        <a:solidFill>
                          <a:schemeClr val="lt1"/>
                        </a:solidFill>
                      </a:endParaRPr>
                    </a:p>
                    <a:p>
                      <a:pPr indent="0" lvl="0" marL="0" rtl="0" algn="l">
                        <a:spcBef>
                          <a:spcPts val="0"/>
                        </a:spcBef>
                        <a:spcAft>
                          <a:spcPts val="0"/>
                        </a:spcAft>
                        <a:buNone/>
                      </a:pPr>
                      <a:r>
                        <a:rPr lang="ca" sz="1000">
                          <a:solidFill>
                            <a:schemeClr val="lt1"/>
                          </a:solidFill>
                        </a:rPr>
                        <a:t>93% de usuarios lo usan para gaming, 78% para propósitos no-gaming</a:t>
                      </a:r>
                      <a:endParaRPr sz="1000">
                        <a:solidFill>
                          <a:schemeClr val="lt1"/>
                        </a:solidFill>
                      </a:endParaRPr>
                    </a:p>
                    <a:p>
                      <a:pPr indent="0" lvl="0" marL="0" rtl="0" algn="l">
                        <a:spcBef>
                          <a:spcPts val="0"/>
                        </a:spcBef>
                        <a:spcAft>
                          <a:spcPts val="0"/>
                        </a:spcAft>
                        <a:buNone/>
                      </a:pPr>
                      <a:r>
                        <a:rPr lang="ca" sz="1000">
                          <a:solidFill>
                            <a:schemeClr val="lt1"/>
                          </a:solidFill>
                        </a:rPr>
                        <a:t>Predominio de usuarios masculinos (70%) de 16-25 años, nuestro target principal</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Promedio de 3.4 horas semanales de uso entre jóvenes, alta oportunidad de engagement.</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hMerge="1"/>
                <a:tc hMerge="1"/>
              </a:tr>
            </a:tbl>
          </a:graphicData>
        </a:graphic>
      </p:graphicFrame>
      <p:pic>
        <p:nvPicPr>
          <p:cNvPr id="103" name="Google Shape;103;p19"/>
          <p:cNvPicPr preferRelativeResize="0"/>
          <p:nvPr/>
        </p:nvPicPr>
        <p:blipFill>
          <a:blip r:embed="rId3">
            <a:alphaModFix/>
          </a:blip>
          <a:stretch>
            <a:fillRect/>
          </a:stretch>
        </p:blipFill>
        <p:spPr>
          <a:xfrm>
            <a:off x="887725" y="2229800"/>
            <a:ext cx="824275" cy="824275"/>
          </a:xfrm>
          <a:prstGeom prst="rect">
            <a:avLst/>
          </a:prstGeom>
          <a:noFill/>
          <a:ln>
            <a:noFill/>
          </a:ln>
        </p:spPr>
      </p:pic>
      <p:pic>
        <p:nvPicPr>
          <p:cNvPr id="104" name="Google Shape;104;p19"/>
          <p:cNvPicPr preferRelativeResize="0"/>
          <p:nvPr/>
        </p:nvPicPr>
        <p:blipFill>
          <a:blip r:embed="rId4">
            <a:alphaModFix/>
          </a:blip>
          <a:stretch>
            <a:fillRect/>
          </a:stretch>
        </p:blipFill>
        <p:spPr>
          <a:xfrm>
            <a:off x="823399" y="3422300"/>
            <a:ext cx="952924" cy="952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08" name="Shape 108"/>
        <p:cNvGrpSpPr/>
        <p:nvPr/>
      </p:nvGrpSpPr>
      <p:grpSpPr>
        <a:xfrm>
          <a:off x="0" y="0"/>
          <a:ext cx="0" cy="0"/>
          <a:chOff x="0" y="0"/>
          <a:chExt cx="0" cy="0"/>
        </a:xfrm>
      </p:grpSpPr>
      <p:sp>
        <p:nvSpPr>
          <p:cNvPr id="109" name="Google Shape;109;p20"/>
          <p:cNvSpPr txBox="1"/>
          <p:nvPr/>
        </p:nvSpPr>
        <p:spPr>
          <a:xfrm>
            <a:off x="1329325" y="2247000"/>
            <a:ext cx="6384900" cy="649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Acciones y Campañas</a:t>
            </a:r>
            <a:endParaRPr sz="3020">
              <a:solidFill>
                <a:schemeClr val="lt1"/>
              </a:solidFill>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1938"/>
        </a:solidFill>
      </p:bgPr>
    </p:bg>
    <p:spTree>
      <p:nvGrpSpPr>
        <p:cNvPr id="113" name="Shape 113"/>
        <p:cNvGrpSpPr/>
        <p:nvPr/>
      </p:nvGrpSpPr>
      <p:grpSpPr>
        <a:xfrm>
          <a:off x="0" y="0"/>
          <a:ext cx="0" cy="0"/>
          <a:chOff x="0" y="0"/>
          <a:chExt cx="0" cy="0"/>
        </a:xfrm>
      </p:grpSpPr>
      <p:sp>
        <p:nvSpPr>
          <p:cNvPr id="114" name="Google Shape;114;p21"/>
          <p:cNvSpPr txBox="1"/>
          <p:nvPr/>
        </p:nvSpPr>
        <p:spPr>
          <a:xfrm>
            <a:off x="373800" y="363050"/>
            <a:ext cx="6384900" cy="6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990"/>
              <a:buFont typeface="Arial"/>
              <a:buNone/>
            </a:pPr>
            <a:r>
              <a:rPr lang="ca" sz="3020">
                <a:solidFill>
                  <a:schemeClr val="lt1"/>
                </a:solidFill>
                <a:latin typeface="Comfortaa"/>
                <a:ea typeface="Comfortaa"/>
                <a:cs typeface="Comfortaa"/>
                <a:sym typeface="Comfortaa"/>
              </a:rPr>
              <a:t>Campañas</a:t>
            </a:r>
            <a:endParaRPr sz="3020">
              <a:solidFill>
                <a:schemeClr val="lt1"/>
              </a:solidFill>
              <a:latin typeface="Comfortaa"/>
              <a:ea typeface="Comfortaa"/>
              <a:cs typeface="Comfortaa"/>
              <a:sym typeface="Comfortaa"/>
            </a:endParaRPr>
          </a:p>
        </p:txBody>
      </p:sp>
      <p:graphicFrame>
        <p:nvGraphicFramePr>
          <p:cNvPr id="115" name="Google Shape;115;p21"/>
          <p:cNvGraphicFramePr/>
          <p:nvPr/>
        </p:nvGraphicFramePr>
        <p:xfrm>
          <a:off x="353750" y="1124688"/>
          <a:ext cx="3000000" cy="3000000"/>
        </p:xfrm>
        <a:graphic>
          <a:graphicData uri="http://schemas.openxmlformats.org/drawingml/2006/table">
            <a:tbl>
              <a:tblPr>
                <a:noFill/>
                <a:tableStyleId>{5593F9FD-924E-41A6-9A6C-80944E78A6BD}</a:tableStyleId>
              </a:tblPr>
              <a:tblGrid>
                <a:gridCol w="520525"/>
                <a:gridCol w="983250"/>
                <a:gridCol w="727700"/>
                <a:gridCol w="880900"/>
                <a:gridCol w="1760075"/>
                <a:gridCol w="874650"/>
                <a:gridCol w="1023500"/>
                <a:gridCol w="655075"/>
                <a:gridCol w="382850"/>
                <a:gridCol w="627975"/>
              </a:tblGrid>
              <a:tr h="656450">
                <a:tc>
                  <a:txBody>
                    <a:bodyPr/>
                    <a:lstStyle/>
                    <a:p>
                      <a:pPr indent="0" lvl="0" marL="0" rtl="0" algn="ctr">
                        <a:spcBef>
                          <a:spcPts val="0"/>
                        </a:spcBef>
                        <a:spcAft>
                          <a:spcPts val="0"/>
                        </a:spcAft>
                        <a:buNone/>
                      </a:pPr>
                      <a:r>
                        <a:rPr b="1" lang="ca" sz="1000">
                          <a:solidFill>
                            <a:srgbClr val="FFFFFF"/>
                          </a:solidFill>
                        </a:rPr>
                        <a:t>ID</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NOMBRE</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VISITAS</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TÁCTICAS</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OBJETIVO</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RRSS</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PÚBLICO</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FECHA</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PG</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c>
                  <a:txBody>
                    <a:bodyPr/>
                    <a:lstStyle/>
                    <a:p>
                      <a:pPr indent="0" lvl="0" marL="0" rtl="0" algn="ctr">
                        <a:spcBef>
                          <a:spcPts val="0"/>
                        </a:spcBef>
                        <a:spcAft>
                          <a:spcPts val="0"/>
                        </a:spcAft>
                        <a:buNone/>
                      </a:pPr>
                      <a:r>
                        <a:rPr b="1" lang="ca" sz="1000">
                          <a:solidFill>
                            <a:srgbClr val="FFFFFF"/>
                          </a:solidFill>
                        </a:rPr>
                        <a:t>OTC</a:t>
                      </a:r>
                      <a:endParaRPr b="1"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013180"/>
                    </a:solidFill>
                  </a:tcPr>
                </a:tc>
              </a:tr>
              <a:tr h="1064975">
                <a:tc>
                  <a:txBody>
                    <a:bodyPr/>
                    <a:lstStyle/>
                    <a:p>
                      <a:pPr indent="0" lvl="0" marL="0" rtl="0" algn="ctr">
                        <a:spcBef>
                          <a:spcPts val="0"/>
                        </a:spcBef>
                        <a:spcAft>
                          <a:spcPts val="0"/>
                        </a:spcAft>
                        <a:buNone/>
                      </a:pPr>
                      <a:r>
                        <a:rPr lang="ca" sz="1000">
                          <a:solidFill>
                            <a:srgbClr val="FFFFFF"/>
                          </a:solidFill>
                        </a:rPr>
                        <a:t>AN</a:t>
                      </a:r>
                      <a:endParaRPr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NUEVO AÑO</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200">
                          <a:solidFill>
                            <a:schemeClr val="lt1"/>
                          </a:solidFill>
                        </a:rPr>
                        <a:t>30.640</a:t>
                      </a:r>
                      <a:br>
                        <a:rPr lang="ca" sz="1000">
                          <a:solidFill>
                            <a:srgbClr val="FFFFFF"/>
                          </a:solidFill>
                        </a:rPr>
                      </a:b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A</a:t>
                      </a:r>
                      <a:endParaRPr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Clr>
                          <a:schemeClr val="dk1"/>
                        </a:buClr>
                        <a:buSzPts val="1100"/>
                        <a:buFont typeface="Arial"/>
                        <a:buNone/>
                      </a:pPr>
                      <a:r>
                        <a:rPr lang="ca" sz="900">
                          <a:solidFill>
                            <a:srgbClr val="FFFFFF"/>
                          </a:solidFill>
                        </a:rPr>
                        <a:t>Captar usuarios con propósitos fitness de año nuevo</a:t>
                      </a:r>
                      <a:endParaRPr sz="900">
                        <a:solidFill>
                          <a:srgbClr val="FFFFFF"/>
                        </a:solidFill>
                      </a:endParaRPr>
                    </a:p>
                    <a:p>
                      <a:pPr indent="0" lvl="0" marL="0" rtl="0" algn="l">
                        <a:spcBef>
                          <a:spcPts val="0"/>
                        </a:spcBef>
                        <a:spcAft>
                          <a:spcPts val="0"/>
                        </a:spcAft>
                        <a:buClr>
                          <a:schemeClr val="dk1"/>
                        </a:buClr>
                        <a:buSzPts val="1100"/>
                        <a:buFont typeface="Arial"/>
                        <a:buNone/>
                      </a:pPr>
                      <a:r>
                        <a:rPr lang="ca" sz="900">
                          <a:solidFill>
                            <a:srgbClr val="FFFFFF"/>
                          </a:solidFill>
                        </a:rPr>
                        <a:t>Promocionar packs de transformación y metas deportivas</a:t>
                      </a:r>
                      <a:endParaRPr sz="9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chemeClr val="lt1"/>
                          </a:solidFill>
                        </a:rPr>
                        <a:t>Instagram</a:t>
                      </a:r>
                      <a:endParaRPr sz="1000">
                        <a:solidFill>
                          <a:schemeClr val="lt1"/>
                        </a:solidFill>
                      </a:endParaRPr>
                    </a:p>
                    <a:p>
                      <a:pPr indent="0" lvl="0" marL="0" rtl="0" algn="l">
                        <a:spcBef>
                          <a:spcPts val="0"/>
                        </a:spcBef>
                        <a:spcAft>
                          <a:spcPts val="0"/>
                        </a:spcAft>
                        <a:buNone/>
                      </a:pPr>
                      <a:r>
                        <a:rPr lang="ca" sz="1000">
                          <a:solidFill>
                            <a:schemeClr val="lt1"/>
                          </a:solidFill>
                        </a:rPr>
                        <a:t>TikTok</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YouTube</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30-50 años</a:t>
                      </a:r>
                      <a:endParaRPr sz="1000">
                        <a:solidFill>
                          <a:srgbClr val="FFFFFF"/>
                        </a:solidFill>
                      </a:endParaRPr>
                    </a:p>
                    <a:p>
                      <a:pPr indent="0" lvl="0" marL="0" rtl="0" algn="l">
                        <a:spcBef>
                          <a:spcPts val="0"/>
                        </a:spcBef>
                        <a:spcAft>
                          <a:spcPts val="0"/>
                        </a:spcAft>
                        <a:buClr>
                          <a:schemeClr val="dk1"/>
                        </a:buClr>
                        <a:buSzPts val="1100"/>
                        <a:buFont typeface="Arial"/>
                        <a:buNone/>
                      </a:pPr>
                      <a:r>
                        <a:rPr lang="ca" sz="1000">
                          <a:solidFill>
                            <a:schemeClr val="lt1"/>
                          </a:solidFill>
                        </a:rPr>
                        <a:t>PA medio/alto</a:t>
                      </a:r>
                      <a:endParaRPr sz="1000">
                        <a:solidFill>
                          <a:srgbClr val="FFFFFF"/>
                        </a:solidFill>
                      </a:endParaRPr>
                    </a:p>
                    <a:p>
                      <a:pPr indent="0" lvl="0" marL="0" rtl="0" algn="l">
                        <a:spcBef>
                          <a:spcPts val="0"/>
                        </a:spcBef>
                        <a:spcAft>
                          <a:spcPts val="0"/>
                        </a:spcAft>
                        <a:buNone/>
                      </a:pPr>
                      <a:r>
                        <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ENE</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PI</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OTC1, OTC2, OTC4</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1064975">
                <a:tc>
                  <a:txBody>
                    <a:bodyPr/>
                    <a:lstStyle/>
                    <a:p>
                      <a:pPr indent="0" lvl="0" marL="0" rtl="0" algn="ctr">
                        <a:spcBef>
                          <a:spcPts val="0"/>
                        </a:spcBef>
                        <a:spcAft>
                          <a:spcPts val="0"/>
                        </a:spcAft>
                        <a:buNone/>
                      </a:pPr>
                      <a:r>
                        <a:rPr lang="ca" sz="1000">
                          <a:solidFill>
                            <a:srgbClr val="FFFFFF"/>
                          </a:solidFill>
                        </a:rPr>
                        <a:t>NAV</a:t>
                      </a:r>
                      <a:endParaRPr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NAVIDAD</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200">
                          <a:solidFill>
                            <a:srgbClr val="FFFFFF"/>
                          </a:solidFill>
                        </a:rPr>
                        <a:t>28.640</a:t>
                      </a:r>
                      <a:endParaRPr sz="12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A</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Clr>
                          <a:schemeClr val="dk1"/>
                        </a:buClr>
                        <a:buSzPts val="1100"/>
                        <a:buFont typeface="Arial"/>
                        <a:buNone/>
                      </a:pPr>
                      <a:r>
                        <a:rPr lang="ca" sz="900">
                          <a:solidFill>
                            <a:srgbClr val="FFFFFF"/>
                          </a:solidFill>
                        </a:rPr>
                        <a:t>Posicionar productos como regalos ideales para deportistas</a:t>
                      </a:r>
                      <a:endParaRPr sz="900">
                        <a:solidFill>
                          <a:srgbClr val="FFFFFF"/>
                        </a:solidFill>
                      </a:endParaRPr>
                    </a:p>
                    <a:p>
                      <a:pPr indent="0" lvl="0" marL="0" rtl="0" algn="l">
                        <a:spcBef>
                          <a:spcPts val="0"/>
                        </a:spcBef>
                        <a:spcAft>
                          <a:spcPts val="0"/>
                        </a:spcAft>
                        <a:buNone/>
                      </a:pPr>
                      <a:r>
                        <a:rPr lang="ca" sz="900">
                          <a:solidFill>
                            <a:srgbClr val="FFFFFF"/>
                          </a:solidFill>
                        </a:rPr>
                        <a:t>Aprovechar compras navideñas con ofertas familiares</a:t>
                      </a:r>
                      <a:endParaRPr sz="9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chemeClr val="lt1"/>
                          </a:solidFill>
                        </a:rPr>
                        <a:t>Instagram</a:t>
                      </a:r>
                      <a:endParaRPr sz="1000">
                        <a:solidFill>
                          <a:schemeClr val="lt1"/>
                        </a:solidFill>
                      </a:endParaRPr>
                    </a:p>
                    <a:p>
                      <a:pPr indent="0" lvl="0" marL="0" rtl="0" algn="l">
                        <a:spcBef>
                          <a:spcPts val="0"/>
                        </a:spcBef>
                        <a:spcAft>
                          <a:spcPts val="0"/>
                        </a:spcAft>
                        <a:buNone/>
                      </a:pPr>
                      <a:r>
                        <a:rPr lang="ca" sz="1000">
                          <a:solidFill>
                            <a:schemeClr val="lt1"/>
                          </a:solidFill>
                        </a:rPr>
                        <a:t>X</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YouTube</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30-50 </a:t>
                      </a:r>
                      <a:r>
                        <a:rPr lang="ca" sz="1000">
                          <a:solidFill>
                            <a:schemeClr val="lt1"/>
                          </a:solidFill>
                        </a:rPr>
                        <a:t>años</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PA medio/alto</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NOV - DIC</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PI</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OTC1, OTC2, OTC4</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r h="917075">
                <a:tc>
                  <a:txBody>
                    <a:bodyPr/>
                    <a:lstStyle/>
                    <a:p>
                      <a:pPr indent="0" lvl="0" marL="0" rtl="0" algn="ctr">
                        <a:spcBef>
                          <a:spcPts val="0"/>
                        </a:spcBef>
                        <a:spcAft>
                          <a:spcPts val="0"/>
                        </a:spcAft>
                        <a:buNone/>
                      </a:pPr>
                      <a:r>
                        <a:rPr lang="ca" sz="1000">
                          <a:solidFill>
                            <a:srgbClr val="FFFFFF"/>
                          </a:solidFill>
                        </a:rPr>
                        <a:t>OB</a:t>
                      </a:r>
                      <a:endParaRPr sz="1000">
                        <a:solidFill>
                          <a:srgbClr val="FFFFFF"/>
                        </a:solidFill>
                      </a:endParaRPr>
                    </a:p>
                  </a:txBody>
                  <a:tcPr marT="91425" marB="91425" marR="91425" marL="91425" anchor="ctr">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OPERACIÓN BIKINI</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200">
                          <a:solidFill>
                            <a:srgbClr val="FFFFFF"/>
                          </a:solidFill>
                        </a:rPr>
                        <a:t>33.779</a:t>
                      </a:r>
                      <a:endParaRPr sz="12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A</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Clr>
                          <a:schemeClr val="dk1"/>
                        </a:buClr>
                        <a:buSzPts val="1100"/>
                        <a:buFont typeface="Arial"/>
                        <a:buNone/>
                      </a:pPr>
                      <a:r>
                        <a:rPr lang="ca" sz="900">
                          <a:solidFill>
                            <a:srgbClr val="FFFFFF"/>
                          </a:solidFill>
                        </a:rPr>
                        <a:t>Promocionar suplementos para definición y pérdida de peso</a:t>
                      </a:r>
                      <a:endParaRPr sz="900">
                        <a:solidFill>
                          <a:srgbClr val="FFFFFF"/>
                        </a:solidFill>
                      </a:endParaRPr>
                    </a:p>
                    <a:p>
                      <a:pPr indent="0" lvl="0" marL="0" rtl="0" algn="l">
                        <a:spcBef>
                          <a:spcPts val="0"/>
                        </a:spcBef>
                        <a:spcAft>
                          <a:spcPts val="0"/>
                        </a:spcAft>
                        <a:buNone/>
                      </a:pPr>
                      <a:r>
                        <a:rPr lang="ca" sz="900">
                          <a:solidFill>
                            <a:srgbClr val="FFFFFF"/>
                          </a:solidFill>
                        </a:rPr>
                        <a:t>Generar urgencia para objetivos de verano</a:t>
                      </a:r>
                      <a:endParaRPr sz="9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chemeClr val="lt1"/>
                          </a:solidFill>
                        </a:rPr>
                        <a:t>Instagram</a:t>
                      </a:r>
                      <a:endParaRPr sz="1000">
                        <a:solidFill>
                          <a:schemeClr val="lt1"/>
                        </a:solidFill>
                      </a:endParaRPr>
                    </a:p>
                    <a:p>
                      <a:pPr indent="0" lvl="0" marL="0" rtl="0" algn="l">
                        <a:spcBef>
                          <a:spcPts val="0"/>
                        </a:spcBef>
                        <a:spcAft>
                          <a:spcPts val="0"/>
                        </a:spcAft>
                        <a:buNone/>
                      </a:pPr>
                      <a:r>
                        <a:rPr lang="ca" sz="1000">
                          <a:solidFill>
                            <a:schemeClr val="lt1"/>
                          </a:solidFill>
                        </a:rPr>
                        <a:t>TikTok</a:t>
                      </a:r>
                      <a:endParaRPr sz="1000">
                        <a:solidFill>
                          <a:schemeClr val="lt1"/>
                        </a:solidFill>
                      </a:endParaRPr>
                    </a:p>
                    <a:p>
                      <a:pPr indent="0" lvl="0" marL="0" rtl="0" algn="l">
                        <a:spcBef>
                          <a:spcPts val="0"/>
                        </a:spcBef>
                        <a:spcAft>
                          <a:spcPts val="0"/>
                        </a:spcAft>
                        <a:buClr>
                          <a:schemeClr val="dk1"/>
                        </a:buClr>
                        <a:buSzPts val="1100"/>
                        <a:buFont typeface="Arial"/>
                        <a:buNone/>
                      </a:pPr>
                      <a:r>
                        <a:rPr lang="ca" sz="1000">
                          <a:solidFill>
                            <a:schemeClr val="lt1"/>
                          </a:solidFill>
                        </a:rPr>
                        <a:t>X</a:t>
                      </a:r>
                      <a:endParaRPr sz="1000">
                        <a:solidFill>
                          <a:schemeClr val="lt1"/>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18-35 años</a:t>
                      </a:r>
                      <a:endParaRPr sz="1000">
                        <a:solidFill>
                          <a:srgbClr val="FFFFFF"/>
                        </a:solidFill>
                      </a:endParaRPr>
                    </a:p>
                    <a:p>
                      <a:pPr indent="0" lvl="0" marL="0" rtl="0" algn="l">
                        <a:spcBef>
                          <a:spcPts val="0"/>
                        </a:spcBef>
                        <a:spcAft>
                          <a:spcPts val="0"/>
                        </a:spcAft>
                        <a:buClr>
                          <a:schemeClr val="dk1"/>
                        </a:buClr>
                        <a:buSzPts val="1100"/>
                        <a:buFont typeface="Arial"/>
                        <a:buNone/>
                      </a:pPr>
                      <a:r>
                        <a:rPr lang="ca" sz="1000">
                          <a:solidFill>
                            <a:schemeClr val="lt1"/>
                          </a:solidFill>
                        </a:rPr>
                        <a:t>PA medio/alto</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ABR - JUN</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PI</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c>
                  <a:txBody>
                    <a:bodyPr/>
                    <a:lstStyle/>
                    <a:p>
                      <a:pPr indent="0" lvl="0" marL="0" rtl="0" algn="l">
                        <a:spcBef>
                          <a:spcPts val="0"/>
                        </a:spcBef>
                        <a:spcAft>
                          <a:spcPts val="0"/>
                        </a:spcAft>
                        <a:buNone/>
                      </a:pPr>
                      <a:r>
                        <a:rPr lang="ca" sz="1000">
                          <a:solidFill>
                            <a:srgbClr val="FFFFFF"/>
                          </a:solidFill>
                        </a:rPr>
                        <a:t>OTC1, OTC2, OTC4</a:t>
                      </a:r>
                      <a:endParaRPr sz="1000">
                        <a:solidFill>
                          <a:srgbClr val="FFFFFF"/>
                        </a:solidFill>
                      </a:endParaRPr>
                    </a:p>
                  </a:txBody>
                  <a:tcPr marT="91425" marB="91425" marR="91425" marL="91425">
                    <a:lnL cap="flat" cmpd="sng" w="19050">
                      <a:solidFill>
                        <a:srgbClr val="B1CCF9"/>
                      </a:solidFill>
                      <a:prstDash val="solid"/>
                      <a:round/>
                      <a:headEnd len="sm" w="sm" type="none"/>
                      <a:tailEnd len="sm" w="sm" type="none"/>
                    </a:lnL>
                    <a:lnR cap="flat" cmpd="sng" w="19050">
                      <a:solidFill>
                        <a:srgbClr val="B1CCF9"/>
                      </a:solidFill>
                      <a:prstDash val="solid"/>
                      <a:round/>
                      <a:headEnd len="sm" w="sm" type="none"/>
                      <a:tailEnd len="sm" w="sm" type="none"/>
                    </a:lnR>
                    <a:lnT cap="flat" cmpd="sng" w="19050">
                      <a:solidFill>
                        <a:srgbClr val="B1CCF9"/>
                      </a:solidFill>
                      <a:prstDash val="solid"/>
                      <a:round/>
                      <a:headEnd len="sm" w="sm" type="none"/>
                      <a:tailEnd len="sm" w="sm" type="none"/>
                    </a:lnT>
                    <a:lnB cap="flat" cmpd="sng" w="19050">
                      <a:solidFill>
                        <a:srgbClr val="B1CCF9"/>
                      </a:solidFill>
                      <a:prstDash val="solid"/>
                      <a:round/>
                      <a:headEnd len="sm" w="sm" type="none"/>
                      <a:tailEnd len="sm" w="sm" type="none"/>
                    </a:lnB>
                    <a:solidFill>
                      <a:srgbClr val="1B5CC8"/>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